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9" r:id="rId2"/>
    <p:sldId id="256" r:id="rId3"/>
    <p:sldId id="257" r:id="rId4"/>
    <p:sldId id="278" r:id="rId5"/>
    <p:sldId id="279" r:id="rId6"/>
    <p:sldId id="283" r:id="rId7"/>
    <p:sldId id="282" r:id="rId8"/>
    <p:sldId id="284" r:id="rId9"/>
    <p:sldId id="280" r:id="rId10"/>
    <p:sldId id="287" r:id="rId11"/>
    <p:sldId id="286" r:id="rId12"/>
    <p:sldId id="285" r:id="rId13"/>
    <p:sldId id="281" r:id="rId14"/>
    <p:sldId id="289" r:id="rId15"/>
    <p:sldId id="288" r:id="rId16"/>
    <p:sldId id="290" r:id="rId17"/>
    <p:sldId id="264" r:id="rId18"/>
    <p:sldId id="275" r:id="rId19"/>
    <p:sldId id="268" r:id="rId20"/>
    <p:sldId id="277" r:id="rId21"/>
    <p:sldId id="258" r:id="rId22"/>
    <p:sldId id="276" r:id="rId23"/>
    <p:sldId id="271" r:id="rId24"/>
    <p:sldId id="272" r:id="rId25"/>
    <p:sldId id="273" r:id="rId26"/>
    <p:sldId id="263" r:id="rId27"/>
    <p:sldId id="261" r:id="rId28"/>
    <p:sldId id="262" r:id="rId29"/>
    <p:sldId id="266" r:id="rId30"/>
    <p:sldId id="26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9" autoAdjust="0"/>
  </p:normalViewPr>
  <p:slideViewPr>
    <p:cSldViewPr>
      <p:cViewPr varScale="1">
        <p:scale>
          <a:sx n="68" d="100"/>
          <a:sy n="68"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056C4-9D7B-4DE9-BA83-8CEEF3293C04}" type="datetimeFigureOut">
              <a:rPr lang="en-US" smtClean="0"/>
              <a:t>3/27/2019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6B453-862F-46E6-A1CD-62736498DB89}" type="slidenum">
              <a:rPr lang="en-US" smtClean="0"/>
              <a:t>‹#›</a:t>
            </a:fld>
            <a:endParaRPr lang="en-US" dirty="0"/>
          </a:p>
        </p:txBody>
      </p:sp>
    </p:spTree>
    <p:extLst>
      <p:ext uri="{BB962C8B-B14F-4D97-AF65-F5344CB8AC3E}">
        <p14:creationId xmlns:p14="http://schemas.microsoft.com/office/powerpoint/2010/main" val="61401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10</a:t>
            </a:fld>
            <a:endParaRPr lang="en-US" dirty="0"/>
          </a:p>
        </p:txBody>
      </p:sp>
    </p:spTree>
    <p:extLst>
      <p:ext uri="{BB962C8B-B14F-4D97-AF65-F5344CB8AC3E}">
        <p14:creationId xmlns:p14="http://schemas.microsoft.com/office/powerpoint/2010/main" val="155327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11</a:t>
            </a:fld>
            <a:endParaRPr lang="en-US" dirty="0"/>
          </a:p>
        </p:txBody>
      </p:sp>
    </p:spTree>
    <p:extLst>
      <p:ext uri="{BB962C8B-B14F-4D97-AF65-F5344CB8AC3E}">
        <p14:creationId xmlns:p14="http://schemas.microsoft.com/office/powerpoint/2010/main" val="6906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12</a:t>
            </a:fld>
            <a:endParaRPr lang="en-US" dirty="0"/>
          </a:p>
        </p:txBody>
      </p:sp>
    </p:spTree>
    <p:extLst>
      <p:ext uri="{BB962C8B-B14F-4D97-AF65-F5344CB8AC3E}">
        <p14:creationId xmlns:p14="http://schemas.microsoft.com/office/powerpoint/2010/main" val="383488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13</a:t>
            </a:fld>
            <a:endParaRPr lang="en-US" dirty="0"/>
          </a:p>
        </p:txBody>
      </p:sp>
    </p:spTree>
    <p:extLst>
      <p:ext uri="{BB962C8B-B14F-4D97-AF65-F5344CB8AC3E}">
        <p14:creationId xmlns:p14="http://schemas.microsoft.com/office/powerpoint/2010/main" val="932836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14</a:t>
            </a:fld>
            <a:endParaRPr lang="en-US" dirty="0"/>
          </a:p>
        </p:txBody>
      </p:sp>
    </p:spTree>
    <p:extLst>
      <p:ext uri="{BB962C8B-B14F-4D97-AF65-F5344CB8AC3E}">
        <p14:creationId xmlns:p14="http://schemas.microsoft.com/office/powerpoint/2010/main" val="3354655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15</a:t>
            </a:fld>
            <a:endParaRPr lang="en-US" dirty="0"/>
          </a:p>
        </p:txBody>
      </p:sp>
    </p:spTree>
    <p:extLst>
      <p:ext uri="{BB962C8B-B14F-4D97-AF65-F5344CB8AC3E}">
        <p14:creationId xmlns:p14="http://schemas.microsoft.com/office/powerpoint/2010/main" val="3309767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16</a:t>
            </a:fld>
            <a:endParaRPr lang="en-US" dirty="0"/>
          </a:p>
        </p:txBody>
      </p:sp>
    </p:spTree>
    <p:extLst>
      <p:ext uri="{BB962C8B-B14F-4D97-AF65-F5344CB8AC3E}">
        <p14:creationId xmlns:p14="http://schemas.microsoft.com/office/powerpoint/2010/main" val="262688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17</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18</a:t>
            </a:fld>
            <a:endParaRPr lang="en-US" dirty="0"/>
          </a:p>
        </p:txBody>
      </p:sp>
    </p:spTree>
    <p:extLst>
      <p:ext uri="{BB962C8B-B14F-4D97-AF65-F5344CB8AC3E}">
        <p14:creationId xmlns:p14="http://schemas.microsoft.com/office/powerpoint/2010/main" val="417873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19</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20</a:t>
            </a:fld>
            <a:endParaRPr lang="en-US" dirty="0"/>
          </a:p>
        </p:txBody>
      </p:sp>
    </p:spTree>
    <p:extLst>
      <p:ext uri="{BB962C8B-B14F-4D97-AF65-F5344CB8AC3E}">
        <p14:creationId xmlns:p14="http://schemas.microsoft.com/office/powerpoint/2010/main" val="889627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21</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22</a:t>
            </a:fld>
            <a:endParaRPr lang="en-US" dirty="0"/>
          </a:p>
        </p:txBody>
      </p:sp>
    </p:spTree>
    <p:extLst>
      <p:ext uri="{BB962C8B-B14F-4D97-AF65-F5344CB8AC3E}">
        <p14:creationId xmlns:p14="http://schemas.microsoft.com/office/powerpoint/2010/main" val="3114624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23</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24</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25</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26</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27</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28</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29</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30</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4</a:t>
            </a:fld>
            <a:endParaRPr lang="en-US" dirty="0"/>
          </a:p>
        </p:txBody>
      </p:sp>
    </p:spTree>
    <p:extLst>
      <p:ext uri="{BB962C8B-B14F-4D97-AF65-F5344CB8AC3E}">
        <p14:creationId xmlns:p14="http://schemas.microsoft.com/office/powerpoint/2010/main" val="30513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5</a:t>
            </a:fld>
            <a:endParaRPr lang="en-US" dirty="0"/>
          </a:p>
        </p:txBody>
      </p:sp>
    </p:spTree>
    <p:extLst>
      <p:ext uri="{BB962C8B-B14F-4D97-AF65-F5344CB8AC3E}">
        <p14:creationId xmlns:p14="http://schemas.microsoft.com/office/powerpoint/2010/main" val="10532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6</a:t>
            </a:fld>
            <a:endParaRPr lang="en-US" dirty="0"/>
          </a:p>
        </p:txBody>
      </p:sp>
    </p:spTree>
    <p:extLst>
      <p:ext uri="{BB962C8B-B14F-4D97-AF65-F5344CB8AC3E}">
        <p14:creationId xmlns:p14="http://schemas.microsoft.com/office/powerpoint/2010/main" val="987673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7</a:t>
            </a:fld>
            <a:endParaRPr lang="en-US" dirty="0"/>
          </a:p>
        </p:txBody>
      </p:sp>
    </p:spTree>
    <p:extLst>
      <p:ext uri="{BB962C8B-B14F-4D97-AF65-F5344CB8AC3E}">
        <p14:creationId xmlns:p14="http://schemas.microsoft.com/office/powerpoint/2010/main" val="1487929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8</a:t>
            </a:fld>
            <a:endParaRPr lang="en-US" dirty="0"/>
          </a:p>
        </p:txBody>
      </p:sp>
    </p:spTree>
    <p:extLst>
      <p:ext uri="{BB962C8B-B14F-4D97-AF65-F5344CB8AC3E}">
        <p14:creationId xmlns:p14="http://schemas.microsoft.com/office/powerpoint/2010/main" val="411963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9</a:t>
            </a:fld>
            <a:endParaRPr lang="en-US" dirty="0"/>
          </a:p>
        </p:txBody>
      </p:sp>
    </p:spTree>
    <p:extLst>
      <p:ext uri="{BB962C8B-B14F-4D97-AF65-F5344CB8AC3E}">
        <p14:creationId xmlns:p14="http://schemas.microsoft.com/office/powerpoint/2010/main" val="42662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FBDF05-3928-48E0-8512-3373882234B8}" type="datetime1">
              <a:rPr lang="en-US" smtClean="0"/>
              <a:t>3/27/2019</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77932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3D022-36F2-4303-A429-4B82D4666254}" type="datetime1">
              <a:rPr lang="en-US" smtClean="0"/>
              <a:t>3/27/2019</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383928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E6C5D-B967-443E-B3D6-C04320348F1B}" type="datetime1">
              <a:rPr lang="en-US" smtClean="0"/>
              <a:t>3/27/2019</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335288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BD6EE-C9E1-4FD5-B53F-ABB61172775B}" type="datetime1">
              <a:rPr lang="en-US" smtClean="0"/>
              <a:t>3/27/2019</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21257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B839B-7DFC-4867-BF4F-409F15697B5B}" type="datetime1">
              <a:rPr lang="en-US" smtClean="0"/>
              <a:t>3/27/2019</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44135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B9300-B9D4-40F6-AD6C-777B38296023}" type="datetime1">
              <a:rPr lang="en-US" smtClean="0"/>
              <a:t>3/27/2019</a:t>
            </a:fld>
            <a:endParaRPr lang="en-US" dirty="0"/>
          </a:p>
        </p:txBody>
      </p:sp>
      <p:sp>
        <p:nvSpPr>
          <p:cNvPr id="6" name="Footer Placeholder 5"/>
          <p:cNvSpPr>
            <a:spLocks noGrp="1"/>
          </p:cNvSpPr>
          <p:nvPr>
            <p:ph type="ftr" sz="quarter" idx="11"/>
          </p:nvPr>
        </p:nvSpPr>
        <p:spPr/>
        <p:txBody>
          <a:bodyPr/>
          <a:lstStyle/>
          <a:p>
            <a:r>
              <a:rPr lang="en-US"/>
              <a:t>League of Women Voters, December 2018</a:t>
            </a:r>
            <a:endParaRPr lang="en-US" dirty="0"/>
          </a:p>
        </p:txBody>
      </p:sp>
      <p:sp>
        <p:nvSpPr>
          <p:cNvPr id="7" name="Slide Number Placeholder 6"/>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45776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80614C-8BE3-4BF5-9E9B-FD8D9017F776}" type="datetime1">
              <a:rPr lang="en-US" smtClean="0"/>
              <a:t>3/27/2019</a:t>
            </a:fld>
            <a:endParaRPr lang="en-US" dirty="0"/>
          </a:p>
        </p:txBody>
      </p:sp>
      <p:sp>
        <p:nvSpPr>
          <p:cNvPr id="8" name="Footer Placeholder 7"/>
          <p:cNvSpPr>
            <a:spLocks noGrp="1"/>
          </p:cNvSpPr>
          <p:nvPr>
            <p:ph type="ftr" sz="quarter" idx="11"/>
          </p:nvPr>
        </p:nvSpPr>
        <p:spPr/>
        <p:txBody>
          <a:bodyPr/>
          <a:lstStyle/>
          <a:p>
            <a:r>
              <a:rPr lang="en-US"/>
              <a:t>League of Women Voters, December 2018</a:t>
            </a:r>
            <a:endParaRPr lang="en-US" dirty="0"/>
          </a:p>
        </p:txBody>
      </p:sp>
      <p:sp>
        <p:nvSpPr>
          <p:cNvPr id="9" name="Slide Number Placeholder 8"/>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92594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9A0DAD-9401-418C-B8DF-B53CE2331585}" type="datetime1">
              <a:rPr lang="en-US" smtClean="0"/>
              <a:t>3/27/2019</a:t>
            </a:fld>
            <a:endParaRPr lang="en-US" dirty="0"/>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5" name="Slide Number Placeholder 4"/>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343049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70870-AE56-4E8C-A13C-2CE188154436}" type="datetime1">
              <a:rPr lang="en-US" smtClean="0"/>
              <a:t>3/27/2019</a:t>
            </a:fld>
            <a:endParaRPr lang="en-US" dirty="0"/>
          </a:p>
        </p:txBody>
      </p:sp>
      <p:sp>
        <p:nvSpPr>
          <p:cNvPr id="3" name="Footer Placeholder 2"/>
          <p:cNvSpPr>
            <a:spLocks noGrp="1"/>
          </p:cNvSpPr>
          <p:nvPr>
            <p:ph type="ftr" sz="quarter" idx="11"/>
          </p:nvPr>
        </p:nvSpPr>
        <p:spPr/>
        <p:txBody>
          <a:bodyPr/>
          <a:lstStyle/>
          <a:p>
            <a:r>
              <a:rPr lang="en-US"/>
              <a:t>League of Women Voters, December 2018</a:t>
            </a:r>
            <a:endParaRPr lang="en-US" dirty="0"/>
          </a:p>
        </p:txBody>
      </p:sp>
      <p:sp>
        <p:nvSpPr>
          <p:cNvPr id="4" name="Slide Number Placeholder 3"/>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383508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66F71F-03EF-46EC-A980-65892A2A918C}" type="datetime1">
              <a:rPr lang="en-US" smtClean="0"/>
              <a:t>3/27/2019</a:t>
            </a:fld>
            <a:endParaRPr lang="en-US" dirty="0"/>
          </a:p>
        </p:txBody>
      </p:sp>
      <p:sp>
        <p:nvSpPr>
          <p:cNvPr id="6" name="Footer Placeholder 5"/>
          <p:cNvSpPr>
            <a:spLocks noGrp="1"/>
          </p:cNvSpPr>
          <p:nvPr>
            <p:ph type="ftr" sz="quarter" idx="11"/>
          </p:nvPr>
        </p:nvSpPr>
        <p:spPr/>
        <p:txBody>
          <a:bodyPr/>
          <a:lstStyle/>
          <a:p>
            <a:r>
              <a:rPr lang="en-US"/>
              <a:t>League of Women Voters, December 2018</a:t>
            </a:r>
            <a:endParaRPr lang="en-US" dirty="0"/>
          </a:p>
        </p:txBody>
      </p:sp>
      <p:sp>
        <p:nvSpPr>
          <p:cNvPr id="7" name="Slide Number Placeholder 6"/>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418103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D401E2-42F4-4546-8EBE-4B6128780393}" type="datetime1">
              <a:rPr lang="en-US" smtClean="0"/>
              <a:t>3/27/2019</a:t>
            </a:fld>
            <a:endParaRPr lang="en-US" dirty="0"/>
          </a:p>
        </p:txBody>
      </p:sp>
      <p:sp>
        <p:nvSpPr>
          <p:cNvPr id="6" name="Footer Placeholder 5"/>
          <p:cNvSpPr>
            <a:spLocks noGrp="1"/>
          </p:cNvSpPr>
          <p:nvPr>
            <p:ph type="ftr" sz="quarter" idx="11"/>
          </p:nvPr>
        </p:nvSpPr>
        <p:spPr/>
        <p:txBody>
          <a:bodyPr/>
          <a:lstStyle/>
          <a:p>
            <a:r>
              <a:rPr lang="en-US"/>
              <a:t>League of Women Voters, December 2018</a:t>
            </a:r>
            <a:endParaRPr lang="en-US" dirty="0"/>
          </a:p>
        </p:txBody>
      </p:sp>
      <p:sp>
        <p:nvSpPr>
          <p:cNvPr id="7" name="Slide Number Placeholder 6"/>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22984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54AE3-CD15-4163-BEFC-B6F26FF39C26}" type="datetime1">
              <a:rPr lang="en-US" smtClean="0"/>
              <a:t>3/27/2019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League of Women Voters, December 2018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35F81-C8B0-420C-89F2-21813261C002}" type="slidenum">
              <a:rPr lang="en-US" smtClean="0"/>
              <a:t>‹#›</a:t>
            </a:fld>
            <a:endParaRPr lang="en-US" dirty="0"/>
          </a:p>
        </p:txBody>
      </p:sp>
    </p:spTree>
    <p:extLst>
      <p:ext uri="{BB962C8B-B14F-4D97-AF65-F5344CB8AC3E}">
        <p14:creationId xmlns:p14="http://schemas.microsoft.com/office/powerpoint/2010/main" val="42497000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5010" y="2761179"/>
            <a:ext cx="8229600" cy="1143000"/>
          </a:xfrm>
        </p:spPr>
        <p:txBody>
          <a:bodyPr>
            <a:normAutofit fontScale="90000"/>
          </a:bodyPr>
          <a:lstStyle/>
          <a:p>
            <a:r>
              <a:rPr lang="en-US" sz="4900" b="1" dirty="0">
                <a:solidFill>
                  <a:schemeClr val="accent1">
                    <a:lumMod val="75000"/>
                  </a:schemeClr>
                </a:solidFill>
              </a:rPr>
              <a:t>The League of Women Voters</a:t>
            </a:r>
            <a:br>
              <a:rPr lang="en-US" b="1" dirty="0">
                <a:solidFill>
                  <a:schemeClr val="accent1">
                    <a:lumMod val="75000"/>
                  </a:schemeClr>
                </a:solidFill>
              </a:rPr>
            </a:br>
            <a:r>
              <a:rPr lang="en-US" b="1" dirty="0">
                <a:solidFill>
                  <a:schemeClr val="accent1">
                    <a:lumMod val="75000"/>
                  </a:schemeClr>
                </a:solidFill>
              </a:rPr>
              <a:t>United States, Virginia and </a:t>
            </a:r>
            <a:br>
              <a:rPr lang="en-US" b="1" dirty="0">
                <a:solidFill>
                  <a:schemeClr val="accent1">
                    <a:lumMod val="75000"/>
                  </a:schemeClr>
                </a:solidFill>
              </a:rPr>
            </a:br>
            <a:r>
              <a:rPr lang="en-US" b="1" dirty="0">
                <a:solidFill>
                  <a:schemeClr val="accent1">
                    <a:lumMod val="75000"/>
                  </a:schemeClr>
                </a:solidFill>
              </a:rPr>
              <a:t>Prince William Area</a:t>
            </a:r>
            <a:endParaRPr lang="en-US" dirty="0"/>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133600" y="4572000"/>
            <a:ext cx="5169621" cy="584775"/>
          </a:xfrm>
          <a:prstGeom prst="rect">
            <a:avLst/>
          </a:prstGeom>
        </p:spPr>
        <p:txBody>
          <a:bodyPr wrap="none">
            <a:spAutoFit/>
          </a:bodyPr>
          <a:lstStyle/>
          <a:p>
            <a:pPr algn="ctr"/>
            <a:r>
              <a:rPr lang="en-US" sz="3200" b="1" dirty="0">
                <a:solidFill>
                  <a:schemeClr val="accent1">
                    <a:lumMod val="75000"/>
                  </a:schemeClr>
                </a:solidFill>
              </a:rPr>
              <a:t>Who are we, what do we do?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299" y="597336"/>
            <a:ext cx="1657402" cy="1395707"/>
          </a:xfrm>
          <a:prstGeom prst="rect">
            <a:avLst/>
          </a:prstGeom>
        </p:spPr>
      </p:pic>
      <p:sp>
        <p:nvSpPr>
          <p:cNvPr id="5" name="Slide Number Placeholder 4"/>
          <p:cNvSpPr>
            <a:spLocks noGrp="1"/>
          </p:cNvSpPr>
          <p:nvPr>
            <p:ph type="sldNum" sz="quarter" idx="12"/>
          </p:nvPr>
        </p:nvSpPr>
        <p:spPr/>
        <p:txBody>
          <a:bodyPr/>
          <a:lstStyle/>
          <a:p>
            <a:fld id="{5D335F81-C8B0-420C-89F2-21813261C002}" type="slidenum">
              <a:rPr lang="en-US" smtClean="0"/>
              <a:t>1</a:t>
            </a:fld>
            <a:endParaRPr lang="en-US" dirty="0"/>
          </a:p>
        </p:txBody>
      </p:sp>
    </p:spTree>
    <p:extLst>
      <p:ext uri="{BB962C8B-B14F-4D97-AF65-F5344CB8AC3E}">
        <p14:creationId xmlns:p14="http://schemas.microsoft.com/office/powerpoint/2010/main" val="226001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09600" y="1677988"/>
            <a:ext cx="7772400" cy="2800767"/>
          </a:xfrm>
          <a:prstGeom prst="rect">
            <a:avLst/>
          </a:prstGeom>
        </p:spPr>
        <p:txBody>
          <a:bodyPr wrap="square">
            <a:spAutoFit/>
          </a:bodyPr>
          <a:lstStyle/>
          <a:p>
            <a:r>
              <a:rPr lang="en-US" sz="3200" b="1" dirty="0">
                <a:solidFill>
                  <a:srgbClr val="FF0000"/>
                </a:solidFill>
              </a:rPr>
              <a:t>Now</a:t>
            </a:r>
          </a:p>
          <a:p>
            <a:pPr marL="342900" indent="-342900">
              <a:buFont typeface="Arial" panose="020B0604020202020204" pitchFamily="34" charset="0"/>
              <a:buChar char="•"/>
            </a:pPr>
            <a:r>
              <a:rPr lang="en-US" sz="2400" dirty="0"/>
              <a:t>Guess they were right!</a:t>
            </a:r>
          </a:p>
          <a:p>
            <a:pPr marL="342900" indent="-342900">
              <a:buFont typeface="Arial" panose="020B0604020202020204" pitchFamily="34" charset="0"/>
              <a:buChar char="•"/>
            </a:pPr>
            <a:r>
              <a:rPr lang="en-US" sz="2400" dirty="0"/>
              <a:t>1983 – Yvonne B Miller, the first African-American woman to be elected to the state house. Four years later, she was elected to the state Senate, and was consistently reelected after that, died in office in 2012. </a:t>
            </a:r>
          </a:p>
          <a:p>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10</a:t>
            </a:fld>
            <a:endParaRPr lang="en-US" dirty="0"/>
          </a:p>
        </p:txBody>
      </p:sp>
    </p:spTree>
    <p:extLst>
      <p:ext uri="{BB962C8B-B14F-4D97-AF65-F5344CB8AC3E}">
        <p14:creationId xmlns:p14="http://schemas.microsoft.com/office/powerpoint/2010/main" val="3623505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57200" y="1677988"/>
            <a:ext cx="7391400" cy="1323439"/>
          </a:xfrm>
          <a:prstGeom prst="rect">
            <a:avLst/>
          </a:prstGeom>
        </p:spPr>
        <p:txBody>
          <a:bodyPr wrap="square">
            <a:spAutoFit/>
          </a:bodyPr>
          <a:lstStyle/>
          <a:p>
            <a:r>
              <a:rPr lang="en-US" sz="3200" b="1" dirty="0">
                <a:solidFill>
                  <a:srgbClr val="FF0000"/>
                </a:solidFill>
              </a:rPr>
              <a:t>Now</a:t>
            </a:r>
          </a:p>
          <a:p>
            <a:pPr marL="285750" indent="-285750">
              <a:buFont typeface="Arial" panose="020B0604020202020204" pitchFamily="34" charset="0"/>
              <a:buChar char="•"/>
            </a:pPr>
            <a:r>
              <a:rPr lang="en-US" sz="2400" dirty="0"/>
              <a:t>The Virginia Legislative Black Caucus</a:t>
            </a:r>
          </a:p>
          <a:p>
            <a:pPr marL="285750" indent="-285750">
              <a:buFont typeface="Arial" panose="020B0604020202020204" pitchFamily="34" charset="0"/>
              <a:buChar char="•"/>
            </a:pPr>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11</a:t>
            </a:fld>
            <a:endParaRPr lang="en-US" dirty="0"/>
          </a:p>
        </p:txBody>
      </p:sp>
      <p:pic>
        <p:nvPicPr>
          <p:cNvPr id="5" name="Picture 4">
            <a:extLst>
              <a:ext uri="{FF2B5EF4-FFF2-40B4-BE49-F238E27FC236}">
                <a16:creationId xmlns:a16="http://schemas.microsoft.com/office/drawing/2014/main" id="{EF141887-F1BB-4678-8A03-4532649700BA}"/>
              </a:ext>
            </a:extLst>
          </p:cNvPr>
          <p:cNvPicPr>
            <a:picLocks noChangeAspect="1"/>
          </p:cNvPicPr>
          <p:nvPr/>
        </p:nvPicPr>
        <p:blipFill rotWithShape="1">
          <a:blip r:embed="rId3"/>
          <a:srcRect l="9167" t="17351" r="36666" b="32123"/>
          <a:stretch/>
        </p:blipFill>
        <p:spPr>
          <a:xfrm>
            <a:off x="2095500" y="2557785"/>
            <a:ext cx="4953000" cy="2597578"/>
          </a:xfrm>
          <a:prstGeom prst="rect">
            <a:avLst/>
          </a:prstGeom>
        </p:spPr>
      </p:pic>
    </p:spTree>
    <p:extLst>
      <p:ext uri="{BB962C8B-B14F-4D97-AF65-F5344CB8AC3E}">
        <p14:creationId xmlns:p14="http://schemas.microsoft.com/office/powerpoint/2010/main" val="208480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69302" y="1664111"/>
            <a:ext cx="3810000" cy="461665"/>
          </a:xfrm>
          <a:prstGeom prst="rect">
            <a:avLst/>
          </a:prstGeom>
        </p:spPr>
        <p:txBody>
          <a:bodyPr wrap="square">
            <a:spAutoFit/>
          </a:bodyPr>
          <a:lstStyle/>
          <a:p>
            <a:pPr marL="285750" indent="-285750">
              <a:buFont typeface="Arial" panose="020B0604020202020204" pitchFamily="34" charset="0"/>
              <a:buChar char="•"/>
            </a:pPr>
            <a:r>
              <a:rPr lang="en-US" sz="2400" dirty="0"/>
              <a:t>Now</a:t>
            </a:r>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12</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3505201" cy="1661993"/>
          </a:xfrm>
          <a:prstGeom prst="rect">
            <a:avLst/>
          </a:prstGeom>
        </p:spPr>
        <p:txBody>
          <a:bodyPr wrap="square">
            <a:spAutoFit/>
          </a:bodyPr>
          <a:lstStyle/>
          <a:p>
            <a:pPr marL="285750" indent="-285750">
              <a:buFont typeface="Arial" panose="020B0604020202020204" pitchFamily="34" charset="0"/>
              <a:buChar char="•"/>
            </a:pPr>
            <a:r>
              <a:rPr lang="en-US" sz="2400" dirty="0"/>
              <a:t>Then</a:t>
            </a:r>
          </a:p>
          <a:p>
            <a:pPr marL="285750" indent="-285750">
              <a:buFont typeface="Arial" panose="020B0604020202020204" pitchFamily="34" charset="0"/>
              <a:buChar char="•"/>
            </a:pPr>
            <a:r>
              <a:rPr lang="en-US" dirty="0"/>
              <a:t>Then (1950s): White Virginia women supported school segregation</a:t>
            </a:r>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365241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13</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600" y="1664111"/>
            <a:ext cx="8229600" cy="1969770"/>
          </a:xfrm>
          <a:prstGeom prst="rect">
            <a:avLst/>
          </a:prstGeom>
        </p:spPr>
        <p:txBody>
          <a:bodyPr wrap="square">
            <a:spAutoFit/>
          </a:bodyPr>
          <a:lstStyle/>
          <a:p>
            <a:r>
              <a:rPr lang="en-US" sz="3200" b="1" dirty="0">
                <a:solidFill>
                  <a:srgbClr val="FF0000"/>
                </a:solidFill>
              </a:rPr>
              <a:t>Now</a:t>
            </a:r>
            <a:r>
              <a:rPr lang="en-US" b="1" dirty="0"/>
              <a:t> </a:t>
            </a:r>
          </a:p>
          <a:p>
            <a:pPr marL="285750" indent="-285750">
              <a:buFont typeface="Arial" panose="020B0604020202020204" pitchFamily="34" charset="0"/>
              <a:buChar char="•"/>
            </a:pPr>
            <a:r>
              <a:rPr lang="en-US" sz="2400" dirty="0"/>
              <a:t>The African-American heroine of desegregation, Barbara Johns, is honored with a statue on Capitol Square in Richmond.  (See LWV-VA Positions re equity in education.)</a:t>
            </a: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2530474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69302" y="1664111"/>
            <a:ext cx="3810000" cy="461665"/>
          </a:xfrm>
          <a:prstGeom prst="rect">
            <a:avLst/>
          </a:prstGeom>
        </p:spPr>
        <p:txBody>
          <a:bodyPr wrap="square">
            <a:spAutoFit/>
          </a:bodyPr>
          <a:lstStyle/>
          <a:p>
            <a:pPr marL="285750" indent="-285750">
              <a:buFont typeface="Arial" panose="020B0604020202020204" pitchFamily="34" charset="0"/>
              <a:buChar char="•"/>
            </a:pPr>
            <a:r>
              <a:rPr lang="en-US" sz="2400" dirty="0"/>
              <a:t>Now</a:t>
            </a:r>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14</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3505201" cy="830997"/>
          </a:xfrm>
          <a:prstGeom prst="rect">
            <a:avLst/>
          </a:prstGeom>
        </p:spPr>
        <p:txBody>
          <a:bodyPr wrap="square">
            <a:spAutoFit/>
          </a:bodyPr>
          <a:lstStyle/>
          <a:p>
            <a:pPr marL="285750" indent="-285750">
              <a:buFont typeface="Arial" panose="020B0604020202020204" pitchFamily="34" charset="0"/>
              <a:buChar char="•"/>
            </a:pPr>
            <a:r>
              <a:rPr lang="en-US" sz="2400" dirty="0"/>
              <a:t>Then</a:t>
            </a:r>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299661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69302" y="1664111"/>
            <a:ext cx="3810000" cy="461665"/>
          </a:xfrm>
          <a:prstGeom prst="rect">
            <a:avLst/>
          </a:prstGeom>
        </p:spPr>
        <p:txBody>
          <a:bodyPr wrap="square">
            <a:spAutoFit/>
          </a:bodyPr>
          <a:lstStyle/>
          <a:p>
            <a:pPr marL="285750" indent="-285750">
              <a:buFont typeface="Arial" panose="020B0604020202020204" pitchFamily="34" charset="0"/>
              <a:buChar char="•"/>
            </a:pPr>
            <a:r>
              <a:rPr lang="en-US" sz="2400" dirty="0"/>
              <a:t>Now</a:t>
            </a:r>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15</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3505201" cy="830997"/>
          </a:xfrm>
          <a:prstGeom prst="rect">
            <a:avLst/>
          </a:prstGeom>
        </p:spPr>
        <p:txBody>
          <a:bodyPr wrap="square">
            <a:spAutoFit/>
          </a:bodyPr>
          <a:lstStyle/>
          <a:p>
            <a:pPr marL="285750" indent="-285750">
              <a:buFont typeface="Arial" panose="020B0604020202020204" pitchFamily="34" charset="0"/>
              <a:buChar char="•"/>
            </a:pPr>
            <a:r>
              <a:rPr lang="en-US" sz="2400" dirty="0"/>
              <a:t>Then</a:t>
            </a:r>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329278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69302" y="1664111"/>
            <a:ext cx="3810000" cy="461665"/>
          </a:xfrm>
          <a:prstGeom prst="rect">
            <a:avLst/>
          </a:prstGeom>
        </p:spPr>
        <p:txBody>
          <a:bodyPr wrap="square">
            <a:spAutoFit/>
          </a:bodyPr>
          <a:lstStyle/>
          <a:p>
            <a:pPr marL="285750" indent="-285750">
              <a:buFont typeface="Arial" panose="020B0604020202020204" pitchFamily="34" charset="0"/>
              <a:buChar char="•"/>
            </a:pPr>
            <a:r>
              <a:rPr lang="en-US" sz="2400" dirty="0"/>
              <a:t>Now</a:t>
            </a:r>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16</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3505201" cy="830997"/>
          </a:xfrm>
          <a:prstGeom prst="rect">
            <a:avLst/>
          </a:prstGeom>
        </p:spPr>
        <p:txBody>
          <a:bodyPr wrap="square">
            <a:spAutoFit/>
          </a:bodyPr>
          <a:lstStyle/>
          <a:p>
            <a:pPr marL="285750" indent="-285750">
              <a:buFont typeface="Arial" panose="020B0604020202020204" pitchFamily="34" charset="0"/>
              <a:buChar char="•"/>
            </a:pPr>
            <a:r>
              <a:rPr lang="en-US" sz="2400" dirty="0"/>
              <a:t>Then</a:t>
            </a:r>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192106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b="1" dirty="0">
                <a:solidFill>
                  <a:schemeClr val="tx2">
                    <a:lumMod val="60000"/>
                    <a:lumOff val="40000"/>
                  </a:schemeClr>
                </a:solidFill>
              </a:rPr>
              <a:t>League Pamphlet - 1919</a:t>
            </a:r>
          </a:p>
        </p:txBody>
      </p:sp>
      <p:sp>
        <p:nvSpPr>
          <p:cNvPr id="5" name="Rectangle 4"/>
          <p:cNvSpPr/>
          <p:nvPr/>
        </p:nvSpPr>
        <p:spPr>
          <a:xfrm>
            <a:off x="662940" y="1676400"/>
            <a:ext cx="7696200" cy="3200876"/>
          </a:xfrm>
          <a:prstGeom prst="rect">
            <a:avLst/>
          </a:prstGeom>
        </p:spPr>
        <p:txBody>
          <a:bodyPr wrap="square">
            <a:spAutoFit/>
          </a:bodyPr>
          <a:lstStyle/>
          <a:p>
            <a:pPr algn="ctr"/>
            <a:r>
              <a:rPr lang="en-US" sz="3200" dirty="0"/>
              <a:t>The Aims of the League</a:t>
            </a:r>
          </a:p>
          <a:p>
            <a:pPr algn="ctr"/>
            <a:endParaRPr lang="en-US" sz="1000" dirty="0"/>
          </a:p>
          <a:p>
            <a:r>
              <a:rPr lang="en-US" sz="3200" dirty="0"/>
              <a:t>The organization has three purposes:</a:t>
            </a:r>
          </a:p>
          <a:p>
            <a:pPr marL="457200" indent="-457200">
              <a:buFont typeface="Arial" panose="020B0604020202020204" pitchFamily="34" charset="0"/>
              <a:buChar char="•"/>
            </a:pPr>
            <a:r>
              <a:rPr lang="en-US" sz="3200" dirty="0"/>
              <a:t>to foster education in citizenship, </a:t>
            </a:r>
          </a:p>
          <a:p>
            <a:pPr marL="457200" indent="-457200">
              <a:buFont typeface="Arial" panose="020B0604020202020204" pitchFamily="34" charset="0"/>
              <a:buChar char="•"/>
            </a:pPr>
            <a:r>
              <a:rPr lang="en-US" sz="3200" dirty="0"/>
              <a:t>to promote forums and public discussion of civic reforms and </a:t>
            </a:r>
          </a:p>
          <a:p>
            <a:pPr marL="457200" indent="-457200">
              <a:buFont typeface="Arial" panose="020B0604020202020204" pitchFamily="34" charset="0"/>
              <a:buChar char="•"/>
            </a:pPr>
            <a:r>
              <a:rPr lang="en-US" sz="3200" dirty="0"/>
              <a:t>to support needed legislation</a:t>
            </a:r>
          </a:p>
        </p:txBody>
      </p:sp>
      <p:sp>
        <p:nvSpPr>
          <p:cNvPr id="2" name="Slide Number Placeholder 1"/>
          <p:cNvSpPr>
            <a:spLocks noGrp="1"/>
          </p:cNvSpPr>
          <p:nvPr>
            <p:ph type="sldNum" sz="quarter" idx="12"/>
          </p:nvPr>
        </p:nvSpPr>
        <p:spPr/>
        <p:txBody>
          <a:bodyPr/>
          <a:lstStyle/>
          <a:p>
            <a:fld id="{5D335F81-C8B0-420C-89F2-21813261C002}" type="slidenum">
              <a:rPr lang="en-US" smtClean="0"/>
              <a:t>17</a:t>
            </a:fld>
            <a:endParaRPr lang="en-US" dirty="0"/>
          </a:p>
        </p:txBody>
      </p:sp>
    </p:spTree>
    <p:extLst>
      <p:ext uri="{BB962C8B-B14F-4D97-AF65-F5344CB8AC3E}">
        <p14:creationId xmlns:p14="http://schemas.microsoft.com/office/powerpoint/2010/main" val="19727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5D335F81-C8B0-420C-89F2-21813261C002}" type="slidenum">
              <a:rPr lang="en-US" smtClean="0"/>
              <a:t>18</a:t>
            </a:fld>
            <a:endParaRPr lang="en-US" dirty="0"/>
          </a:p>
        </p:txBody>
      </p:sp>
      <p:sp>
        <p:nvSpPr>
          <p:cNvPr id="7" name="Title 1">
            <a:extLst>
              <a:ext uri="{FF2B5EF4-FFF2-40B4-BE49-F238E27FC236}">
                <a16:creationId xmlns:a16="http://schemas.microsoft.com/office/drawing/2014/main" id="{C429206F-92A7-48CA-A2A0-63B096DDD05E}"/>
              </a:ext>
            </a:extLst>
          </p:cNvPr>
          <p:cNvSpPr>
            <a:spLocks noGrp="1"/>
          </p:cNvSpPr>
          <p:nvPr>
            <p:ph type="title"/>
          </p:nvPr>
        </p:nvSpPr>
        <p:spPr>
          <a:xfrm>
            <a:off x="457200" y="274638"/>
            <a:ext cx="8229600" cy="1143000"/>
          </a:xfrm>
          <a:solidFill>
            <a:srgbClr val="FFFF00"/>
          </a:solidFill>
        </p:spPr>
        <p:txBody>
          <a:bodyPr>
            <a:normAutofit/>
          </a:bodyPr>
          <a:lstStyle/>
          <a:p>
            <a:r>
              <a:rPr lang="en-US" dirty="0">
                <a:highlight>
                  <a:srgbClr val="FFFF00"/>
                </a:highlight>
              </a:rPr>
              <a:t>LWV-VA 2018</a:t>
            </a:r>
          </a:p>
        </p:txBody>
      </p:sp>
      <p:sp>
        <p:nvSpPr>
          <p:cNvPr id="9" name="Content Placeholder 2">
            <a:extLst>
              <a:ext uri="{FF2B5EF4-FFF2-40B4-BE49-F238E27FC236}">
                <a16:creationId xmlns:a16="http://schemas.microsoft.com/office/drawing/2014/main" id="{7828D146-563A-4823-8301-131EDA118D24}"/>
              </a:ext>
            </a:extLst>
          </p:cNvPr>
          <p:cNvSpPr>
            <a:spLocks noGrp="1"/>
          </p:cNvSpPr>
          <p:nvPr>
            <p:ph idx="1"/>
          </p:nvPr>
        </p:nvSpPr>
        <p:spPr>
          <a:xfrm>
            <a:off x="457200" y="1600200"/>
            <a:ext cx="8229600" cy="4525963"/>
          </a:xfrm>
        </p:spPr>
        <p:txBody>
          <a:bodyPr>
            <a:normAutofit lnSpcReduction="10000"/>
          </a:bodyPr>
          <a:lstStyle/>
          <a:p>
            <a:r>
              <a:rPr lang="en-US" dirty="0"/>
              <a:t>MISSION STATEMENT: Empowering Voters. Defending Democracy.</a:t>
            </a:r>
          </a:p>
          <a:p>
            <a:r>
              <a:rPr lang="en-US" dirty="0"/>
              <a:t>VISION STATEMENT: We envision a democracy where every person has the desire, the right, the knowledge and the confidence to participate.</a:t>
            </a:r>
          </a:p>
          <a:p>
            <a:r>
              <a:rPr lang="en-US" dirty="0"/>
              <a:t>VALUE STATEMENT: We believe in the power of women to create a more perfect democracy.</a:t>
            </a:r>
          </a:p>
          <a:p>
            <a:endParaRPr lang="en-US" dirty="0"/>
          </a:p>
        </p:txBody>
      </p:sp>
    </p:spTree>
    <p:extLst>
      <p:ext uri="{BB962C8B-B14F-4D97-AF65-F5344CB8AC3E}">
        <p14:creationId xmlns:p14="http://schemas.microsoft.com/office/powerpoint/2010/main" val="1995455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432614"/>
            <a:ext cx="8077200" cy="5016758"/>
          </a:xfrm>
          <a:prstGeom prst="rect">
            <a:avLst/>
          </a:prstGeom>
        </p:spPr>
        <p:txBody>
          <a:bodyPr wrap="square">
            <a:spAutoFit/>
          </a:bodyPr>
          <a:lstStyle/>
          <a:p>
            <a:pPr algn="ctr"/>
            <a:r>
              <a:rPr lang="en-US" sz="3200" b="1" dirty="0">
                <a:solidFill>
                  <a:schemeClr val="accent1">
                    <a:lumMod val="75000"/>
                  </a:schemeClr>
                </a:solidFill>
              </a:rPr>
              <a:t>What is the Prince William League Doing?</a:t>
            </a:r>
          </a:p>
          <a:p>
            <a:pPr algn="ctr"/>
            <a:r>
              <a:rPr lang="en-US" sz="3200" b="1" dirty="0">
                <a:solidFill>
                  <a:srgbClr val="FF0000"/>
                </a:solidFill>
              </a:rPr>
              <a:t>We are busy!</a:t>
            </a:r>
          </a:p>
          <a:p>
            <a:endParaRPr lang="en-US" sz="1000" dirty="0"/>
          </a:p>
          <a:p>
            <a:pPr algn="ctr"/>
            <a:endParaRPr lang="en-US" sz="600" b="1" dirty="0">
              <a:solidFill>
                <a:schemeClr val="accent1">
                  <a:lumMod val="75000"/>
                </a:schemeClr>
              </a:solidFill>
            </a:endParaRPr>
          </a:p>
          <a:p>
            <a:pPr marL="463550" lvl="1" indent="-295275">
              <a:buFont typeface="Arial" panose="020B0604020202020204" pitchFamily="34" charset="0"/>
              <a:buChar char="•"/>
            </a:pPr>
            <a:r>
              <a:rPr lang="en-US" sz="2400" dirty="0"/>
              <a:t>Participate in voter registration and education opportunities</a:t>
            </a:r>
          </a:p>
          <a:p>
            <a:pPr marL="463550" lvl="1" indent="-295275">
              <a:buFont typeface="Arial" panose="020B0604020202020204" pitchFamily="34" charset="0"/>
              <a:buChar char="•"/>
            </a:pPr>
            <a:r>
              <a:rPr lang="en-US" sz="2400" dirty="0"/>
              <a:t>Organize candidate forums</a:t>
            </a:r>
          </a:p>
          <a:p>
            <a:pPr marL="463550" lvl="1" indent="-295275">
              <a:buFont typeface="Arial" panose="020B0604020202020204" pitchFamily="34" charset="0"/>
              <a:buChar char="•"/>
            </a:pPr>
            <a:r>
              <a:rPr lang="en-US" sz="2400" dirty="0"/>
              <a:t>Partner with other groups to present programs (DST, PWC100)</a:t>
            </a:r>
          </a:p>
          <a:p>
            <a:pPr marL="463550" lvl="1" indent="-295275">
              <a:buFont typeface="Arial" panose="020B0604020202020204" pitchFamily="34" charset="0"/>
              <a:buChar char="•"/>
            </a:pPr>
            <a:r>
              <a:rPr lang="en-US" sz="2400" dirty="0"/>
              <a:t>Visit Jails to explain Restoration of Rights</a:t>
            </a:r>
          </a:p>
          <a:p>
            <a:pPr marL="463550" lvl="1" indent="-295275">
              <a:buFont typeface="Arial" panose="020B0604020202020204" pitchFamily="34" charset="0"/>
              <a:buChar char="•"/>
            </a:pPr>
            <a:r>
              <a:rPr lang="en-US" sz="2400" dirty="0"/>
              <a:t>Attend Electoral Board meetings, BOCS meetings</a:t>
            </a:r>
          </a:p>
          <a:p>
            <a:pPr marL="463550" lvl="1" indent="-295275">
              <a:buFont typeface="Arial" panose="020B0604020202020204" pitchFamily="34" charset="0"/>
              <a:buChar char="•"/>
            </a:pPr>
            <a:r>
              <a:rPr lang="en-US" sz="2400" dirty="0"/>
              <a:t>Organized and participated in several Opioid Awareness programs, partnering with other organizations</a:t>
            </a:r>
          </a:p>
          <a:p>
            <a:pPr marL="463550" lvl="1" indent="-295275">
              <a:buFont typeface="Arial" panose="020B0604020202020204" pitchFamily="34" charset="0"/>
              <a:buChar char="•"/>
            </a:pPr>
            <a:r>
              <a:rPr lang="en-US" sz="2400" dirty="0"/>
              <a:t>Organized ERA program with local delegates attending</a:t>
            </a:r>
          </a:p>
          <a:p>
            <a:pPr marL="463550" lvl="1" indent="-295275">
              <a:buFont typeface="Arial" panose="020B0604020202020204" pitchFamily="34" charset="0"/>
              <a:buChar char="•"/>
            </a:pPr>
            <a:r>
              <a:rPr lang="en-US" sz="2400" dirty="0"/>
              <a:t>Developed a task force to study School Choice – 2017-18</a:t>
            </a:r>
          </a:p>
        </p:txBody>
      </p:sp>
      <p:sp>
        <p:nvSpPr>
          <p:cNvPr id="3" name="Slide Number Placeholder 2"/>
          <p:cNvSpPr>
            <a:spLocks noGrp="1"/>
          </p:cNvSpPr>
          <p:nvPr>
            <p:ph type="sldNum" sz="quarter" idx="12"/>
          </p:nvPr>
        </p:nvSpPr>
        <p:spPr/>
        <p:txBody>
          <a:bodyPr/>
          <a:lstStyle/>
          <a:p>
            <a:fld id="{5D335F81-C8B0-420C-89F2-21813261C002}" type="slidenum">
              <a:rPr lang="en-US" smtClean="0"/>
              <a:t>19</a:t>
            </a:fld>
            <a:endParaRPr lang="en-US" dirty="0"/>
          </a:p>
        </p:txBody>
      </p:sp>
    </p:spTree>
    <p:extLst>
      <p:ext uri="{BB962C8B-B14F-4D97-AF65-F5344CB8AC3E}">
        <p14:creationId xmlns:p14="http://schemas.microsoft.com/office/powerpoint/2010/main" val="188484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1800s – 1930s</a:t>
            </a:r>
            <a:br>
              <a:rPr lang="en-US" b="1" dirty="0">
                <a:solidFill>
                  <a:schemeClr val="tx2">
                    <a:lumMod val="60000"/>
                    <a:lumOff val="40000"/>
                  </a:schemeClr>
                </a:solidFill>
              </a:rPr>
            </a:br>
            <a:endParaRPr lang="en-US" b="1" dirty="0">
              <a:solidFill>
                <a:schemeClr val="tx2">
                  <a:lumMod val="60000"/>
                  <a:lumOff val="40000"/>
                </a:schemeClr>
              </a:solidFill>
            </a:endParaRP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69620" y="837843"/>
            <a:ext cx="7901940" cy="5262979"/>
          </a:xfrm>
          <a:prstGeom prst="rect">
            <a:avLst/>
          </a:prstGeom>
        </p:spPr>
        <p:txBody>
          <a:bodyPr wrap="square">
            <a:spAutoFit/>
          </a:bodyPr>
          <a:lstStyle/>
          <a:p>
            <a:pPr marL="342900" indent="-342900">
              <a:buFont typeface="Arial" panose="020B0604020202020204" pitchFamily="34" charset="0"/>
              <a:buChar char="•"/>
            </a:pPr>
            <a:r>
              <a:rPr lang="en-US" sz="2800" dirty="0"/>
              <a:t>1848 – Seneca Falls Convention calls for women’s suffrage, suffragists begin years of working for women’s right to vote</a:t>
            </a:r>
          </a:p>
          <a:p>
            <a:pPr marL="342900" indent="-342900">
              <a:buFont typeface="Arial" panose="020B0604020202020204" pitchFamily="34" charset="0"/>
              <a:buChar char="•"/>
            </a:pPr>
            <a:r>
              <a:rPr lang="en-US" sz="2800" dirty="0"/>
              <a:t>June-Dec 1917 - Lorton  – 168 women “Silent Sentinels” incarcerated.  Nov. 14, “Night of Terror” – Iron Jawed Angels</a:t>
            </a:r>
          </a:p>
          <a:p>
            <a:pPr marL="342900" indent="-342900">
              <a:buFont typeface="Arial" panose="020B0604020202020204" pitchFamily="34" charset="0"/>
              <a:buChar char="•"/>
            </a:pPr>
            <a:r>
              <a:rPr lang="en-US" sz="2800" dirty="0"/>
              <a:t>1920 - Carrie Chapman Catt founds League of Women Voters</a:t>
            </a:r>
          </a:p>
          <a:p>
            <a:pPr marL="342900" indent="-342900" fontAlgn="base">
              <a:buFont typeface="Arial" panose="020B0604020202020204" pitchFamily="34" charset="0"/>
              <a:buChar char="•"/>
            </a:pPr>
            <a:r>
              <a:rPr lang="en-US" sz="2800" dirty="0"/>
              <a:t>1920 - 19</a:t>
            </a:r>
            <a:r>
              <a:rPr lang="en-US" sz="2800" baseline="30000" dirty="0"/>
              <a:t>th</a:t>
            </a:r>
            <a:r>
              <a:rPr lang="en-US" sz="2800" dirty="0"/>
              <a:t> Amendment ratified, giving women the right to vote after a 72-year struggle</a:t>
            </a:r>
          </a:p>
          <a:p>
            <a:pPr marL="342900" indent="-342900" fontAlgn="base">
              <a:buFont typeface="Arial" panose="020B0604020202020204" pitchFamily="34" charset="0"/>
              <a:buChar char="•"/>
            </a:pPr>
            <a:r>
              <a:rPr lang="en-US" sz="2800" dirty="0"/>
              <a:t>1920s- Eleanor Roosevelt, VP of League for legislative affairs, monitors Congressional actions</a:t>
            </a:r>
          </a:p>
        </p:txBody>
      </p:sp>
      <p:sp>
        <p:nvSpPr>
          <p:cNvPr id="2" name="Slide Number Placeholder 1"/>
          <p:cNvSpPr>
            <a:spLocks noGrp="1"/>
          </p:cNvSpPr>
          <p:nvPr>
            <p:ph type="sldNum" sz="quarter" idx="12"/>
          </p:nvPr>
        </p:nvSpPr>
        <p:spPr/>
        <p:txBody>
          <a:bodyPr/>
          <a:lstStyle/>
          <a:p>
            <a:fld id="{5D335F81-C8B0-420C-89F2-21813261C002}" type="slidenum">
              <a:rPr lang="en-US" smtClean="0"/>
              <a:t>2</a:t>
            </a:fld>
            <a:endParaRPr lang="en-US" dirty="0"/>
          </a:p>
        </p:txBody>
      </p:sp>
    </p:spTree>
    <p:extLst>
      <p:ext uri="{BB962C8B-B14F-4D97-AF65-F5344CB8AC3E}">
        <p14:creationId xmlns:p14="http://schemas.microsoft.com/office/powerpoint/2010/main" val="21637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2">
                    <a:lumMod val="60000"/>
                    <a:lumOff val="40000"/>
                  </a:schemeClr>
                </a:solidFill>
              </a:rPr>
              <a:t>Today’s Issues for the LWV-VA</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37322" y="1704492"/>
            <a:ext cx="8077200" cy="4585871"/>
          </a:xfrm>
          <a:prstGeom prst="rect">
            <a:avLst/>
          </a:prstGeom>
        </p:spPr>
        <p:txBody>
          <a:bodyPr wrap="square">
            <a:spAutoFit/>
          </a:bodyPr>
          <a:lstStyle/>
          <a:p>
            <a:pPr marL="746125" indent="-407988" fontAlgn="base">
              <a:buFont typeface="Arial" panose="020B0604020202020204" pitchFamily="34" charset="0"/>
              <a:buChar char="•"/>
            </a:pPr>
            <a:r>
              <a:rPr lang="en-US" sz="2400" dirty="0"/>
              <a:t>Behavioral Health</a:t>
            </a:r>
          </a:p>
          <a:p>
            <a:pPr marL="746125" indent="-407988" fontAlgn="base">
              <a:buFont typeface="Arial" panose="020B0604020202020204" pitchFamily="34" charset="0"/>
              <a:buChar char="•"/>
            </a:pPr>
            <a:r>
              <a:rPr lang="en-US" sz="2400" dirty="0"/>
              <a:t>Education/School Choice</a:t>
            </a:r>
          </a:p>
          <a:p>
            <a:pPr marL="746125" indent="-407988" fontAlgn="base">
              <a:buFont typeface="Arial" panose="020B0604020202020204" pitchFamily="34" charset="0"/>
              <a:buChar char="•"/>
            </a:pPr>
            <a:r>
              <a:rPr lang="en-US" sz="2400" dirty="0"/>
              <a:t>Felon Voting Rights</a:t>
            </a:r>
          </a:p>
          <a:p>
            <a:pPr marL="746125" indent="-407988" fontAlgn="base">
              <a:buFont typeface="Arial" panose="020B0604020202020204" pitchFamily="34" charset="0"/>
              <a:buChar char="•"/>
            </a:pPr>
            <a:r>
              <a:rPr lang="en-US" sz="2400" dirty="0"/>
              <a:t>Firearm Safety</a:t>
            </a:r>
          </a:p>
          <a:p>
            <a:pPr marL="746125" indent="-407988" fontAlgn="base">
              <a:buFont typeface="Arial" panose="020B0604020202020204" pitchFamily="34" charset="0"/>
              <a:buChar char="•"/>
            </a:pPr>
            <a:r>
              <a:rPr lang="en-US" sz="2400" dirty="0"/>
              <a:t>Fracking, Uranium &amp; other Extractive Industries</a:t>
            </a:r>
          </a:p>
          <a:p>
            <a:pPr marL="746125" indent="-407988" fontAlgn="base">
              <a:buFont typeface="Arial" panose="020B0604020202020204" pitchFamily="34" charset="0"/>
              <a:buChar char="•"/>
            </a:pPr>
            <a:r>
              <a:rPr lang="en-US" sz="2400" dirty="0"/>
              <a:t>Human Trafficking</a:t>
            </a:r>
          </a:p>
          <a:p>
            <a:pPr marL="746125" indent="-407988" fontAlgn="base">
              <a:buFont typeface="Arial" panose="020B0604020202020204" pitchFamily="34" charset="0"/>
              <a:buChar char="•"/>
            </a:pPr>
            <a:r>
              <a:rPr lang="en-US" sz="2400" dirty="0"/>
              <a:t>Redistricting in Virginia</a:t>
            </a:r>
          </a:p>
          <a:p>
            <a:pPr marL="746125" indent="-407988" fontAlgn="base">
              <a:buFont typeface="Arial" panose="020B0604020202020204" pitchFamily="34" charset="0"/>
              <a:buChar char="•"/>
            </a:pPr>
            <a:r>
              <a:rPr lang="en-US" sz="2400" dirty="0"/>
              <a:t>Voter Advocacy</a:t>
            </a:r>
          </a:p>
          <a:p>
            <a:pPr marL="746125" indent="-407988" fontAlgn="base">
              <a:buFont typeface="Arial" panose="020B0604020202020204" pitchFamily="34" charset="0"/>
              <a:buChar char="•"/>
            </a:pPr>
            <a:r>
              <a:rPr lang="en-US" sz="2400" dirty="0"/>
              <a:t>Women’s Issues: Women’s rights and the VA Code</a:t>
            </a:r>
          </a:p>
          <a:p>
            <a:pPr marL="746125" indent="-407988" fontAlgn="base">
              <a:buFont typeface="Arial" panose="020B0604020202020204" pitchFamily="34" charset="0"/>
              <a:buChar char="•"/>
            </a:pPr>
            <a:endParaRPr lang="en-US" sz="2400" dirty="0"/>
          </a:p>
          <a:p>
            <a:pPr marL="338137" algn="ctr" fontAlgn="base"/>
            <a:r>
              <a:rPr lang="en-US" sz="2400" dirty="0">
                <a:highlight>
                  <a:srgbClr val="00FF00"/>
                </a:highlight>
              </a:rPr>
              <a:t>Most of these are active Facebook Groups.  </a:t>
            </a:r>
          </a:p>
          <a:p>
            <a:endParaRPr lang="en-US" sz="2800" dirty="0"/>
          </a:p>
        </p:txBody>
      </p:sp>
      <p:sp>
        <p:nvSpPr>
          <p:cNvPr id="3" name="Slide Number Placeholder 2"/>
          <p:cNvSpPr>
            <a:spLocks noGrp="1"/>
          </p:cNvSpPr>
          <p:nvPr>
            <p:ph type="sldNum" sz="quarter" idx="12"/>
          </p:nvPr>
        </p:nvSpPr>
        <p:spPr/>
        <p:txBody>
          <a:bodyPr/>
          <a:lstStyle/>
          <a:p>
            <a:fld id="{5D335F81-C8B0-420C-89F2-21813261C002}" type="slidenum">
              <a:rPr lang="en-US" smtClean="0"/>
              <a:t>20</a:t>
            </a:fld>
            <a:endParaRPr lang="en-US" dirty="0"/>
          </a:p>
        </p:txBody>
      </p:sp>
    </p:spTree>
    <p:extLst>
      <p:ext uri="{BB962C8B-B14F-4D97-AF65-F5344CB8AC3E}">
        <p14:creationId xmlns:p14="http://schemas.microsoft.com/office/powerpoint/2010/main" val="2647289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2">
                    <a:lumMod val="60000"/>
                    <a:lumOff val="40000"/>
                  </a:schemeClr>
                </a:solidFill>
              </a:rPr>
              <a:t>Today’s Issues for LWV-PWA</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04800" y="1417638"/>
            <a:ext cx="8077200" cy="4339650"/>
          </a:xfrm>
          <a:prstGeom prst="rect">
            <a:avLst/>
          </a:prstGeom>
        </p:spPr>
        <p:txBody>
          <a:bodyPr wrap="square">
            <a:spAutoFit/>
          </a:bodyPr>
          <a:lstStyle/>
          <a:p>
            <a:pPr marL="457200" indent="-457200">
              <a:buFont typeface="Arial" panose="020B0604020202020204" pitchFamily="34" charset="0"/>
              <a:buChar char="•"/>
            </a:pPr>
            <a:r>
              <a:rPr lang="en-US" sz="2800" dirty="0"/>
              <a:t>Women’s Issues – ERA, human trafficking, reproductive rights, sexual harassment</a:t>
            </a:r>
          </a:p>
          <a:p>
            <a:pPr marL="457200" indent="-457200">
              <a:buFont typeface="Arial" panose="020B0604020202020204" pitchFamily="34" charset="0"/>
              <a:buChar char="•"/>
            </a:pPr>
            <a:r>
              <a:rPr lang="en-US" sz="2800" dirty="0"/>
              <a:t>Redistricting/Gerrymandering </a:t>
            </a:r>
          </a:p>
          <a:p>
            <a:pPr marL="457200" indent="-457200">
              <a:buFont typeface="Arial" panose="020B0604020202020204" pitchFamily="34" charset="0"/>
              <a:buChar char="•"/>
            </a:pPr>
            <a:r>
              <a:rPr lang="en-US" sz="2800" dirty="0"/>
              <a:t>Election Issues</a:t>
            </a:r>
          </a:p>
          <a:p>
            <a:pPr marL="914400" lvl="1" indent="-457200">
              <a:buFont typeface="Arial" panose="020B0604020202020204" pitchFamily="34" charset="0"/>
              <a:buChar char="•"/>
            </a:pPr>
            <a:r>
              <a:rPr lang="en-US" sz="2800" dirty="0"/>
              <a:t>Voting rights, voter suppression</a:t>
            </a:r>
          </a:p>
          <a:p>
            <a:pPr marL="457200" indent="-457200">
              <a:buFont typeface="Arial" panose="020B0604020202020204" pitchFamily="34" charset="0"/>
              <a:buChar char="•"/>
            </a:pPr>
            <a:r>
              <a:rPr lang="en-US" sz="2800" dirty="0"/>
              <a:t>Environmental Issues – fracking, pipeline, coal ash</a:t>
            </a:r>
          </a:p>
          <a:p>
            <a:pPr marL="457200" indent="-457200">
              <a:buFont typeface="Arial" panose="020B0604020202020204" pitchFamily="34" charset="0"/>
              <a:buChar char="•"/>
            </a:pPr>
            <a:r>
              <a:rPr lang="en-US" sz="2800" dirty="0"/>
              <a:t>Immigration</a:t>
            </a:r>
          </a:p>
          <a:p>
            <a:pPr marL="457200" indent="-457200">
              <a:buFont typeface="Arial" panose="020B0604020202020204" pitchFamily="34" charset="0"/>
              <a:buChar char="•"/>
            </a:pPr>
            <a:r>
              <a:rPr lang="en-US" sz="2800" dirty="0"/>
              <a:t>Firearm Safety</a:t>
            </a:r>
          </a:p>
          <a:p>
            <a:pPr marL="457200" indent="-457200">
              <a:buFont typeface="Arial" panose="020B0604020202020204" pitchFamily="34" charset="0"/>
              <a:buChar char="•"/>
            </a:pPr>
            <a:r>
              <a:rPr lang="en-US" sz="2800" dirty="0"/>
              <a:t>Ranked Choice voting</a:t>
            </a:r>
          </a:p>
          <a:p>
            <a:pPr indent="463550"/>
            <a:r>
              <a:rPr lang="en-US" sz="2400" dirty="0">
                <a:highlight>
                  <a:srgbClr val="00FF00"/>
                </a:highlight>
              </a:rPr>
              <a:t>All of these issues are supported by the US and VA Leagues</a:t>
            </a:r>
          </a:p>
        </p:txBody>
      </p:sp>
      <p:sp>
        <p:nvSpPr>
          <p:cNvPr id="3" name="Slide Number Placeholder 2"/>
          <p:cNvSpPr>
            <a:spLocks noGrp="1"/>
          </p:cNvSpPr>
          <p:nvPr>
            <p:ph type="sldNum" sz="quarter" idx="12"/>
          </p:nvPr>
        </p:nvSpPr>
        <p:spPr/>
        <p:txBody>
          <a:bodyPr/>
          <a:lstStyle/>
          <a:p>
            <a:fld id="{5D335F81-C8B0-420C-89F2-21813261C002}" type="slidenum">
              <a:rPr lang="en-US" smtClean="0"/>
              <a:t>21</a:t>
            </a:fld>
            <a:endParaRPr lang="en-US" dirty="0"/>
          </a:p>
        </p:txBody>
      </p:sp>
    </p:spTree>
    <p:extLst>
      <p:ext uri="{BB962C8B-B14F-4D97-AF65-F5344CB8AC3E}">
        <p14:creationId xmlns:p14="http://schemas.microsoft.com/office/powerpoint/2010/main" val="3125499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432614"/>
            <a:ext cx="8077200" cy="5509200"/>
          </a:xfrm>
          <a:prstGeom prst="rect">
            <a:avLst/>
          </a:prstGeom>
        </p:spPr>
        <p:txBody>
          <a:bodyPr wrap="square">
            <a:spAutoFit/>
          </a:bodyPr>
          <a:lstStyle/>
          <a:p>
            <a:pPr algn="ctr"/>
            <a:r>
              <a:rPr lang="en-US" sz="3200" b="1" dirty="0">
                <a:solidFill>
                  <a:schemeClr val="accent1">
                    <a:lumMod val="75000"/>
                  </a:schemeClr>
                </a:solidFill>
              </a:rPr>
              <a:t>What is the Prince William League Doing?</a:t>
            </a:r>
          </a:p>
          <a:p>
            <a:pPr algn="ctr"/>
            <a:r>
              <a:rPr lang="en-US" sz="3200" b="1" dirty="0">
                <a:solidFill>
                  <a:srgbClr val="FF0000"/>
                </a:solidFill>
              </a:rPr>
              <a:t>We study and learn the issues – and then we take action and advocate</a:t>
            </a:r>
          </a:p>
          <a:p>
            <a:endParaRPr lang="en-US" sz="1000" dirty="0"/>
          </a:p>
          <a:p>
            <a:pPr algn="ctr"/>
            <a:endParaRPr lang="en-US" sz="600" b="1" dirty="0">
              <a:solidFill>
                <a:schemeClr val="accent1">
                  <a:lumMod val="75000"/>
                </a:schemeClr>
              </a:solidFill>
            </a:endParaRPr>
          </a:p>
          <a:p>
            <a:r>
              <a:rPr lang="en-US" sz="2400" dirty="0"/>
              <a:t>Action and Advocacy are based on the League positions, or platforms. As League members we must be nonpartisan.  As individuals (not as members) we are able to choose sides.</a:t>
            </a:r>
          </a:p>
          <a:p>
            <a:r>
              <a:rPr lang="en-US" sz="2400" dirty="0"/>
              <a:t>Statewide positions we have taken part in:</a:t>
            </a:r>
          </a:p>
          <a:p>
            <a:pPr marL="742950" lvl="1" indent="-285750">
              <a:buFont typeface="Arial" panose="020B0604020202020204" pitchFamily="34" charset="0"/>
              <a:buChar char="•"/>
            </a:pPr>
            <a:r>
              <a:rPr lang="en-US" sz="2400" dirty="0"/>
              <a:t>Fracking study and consensus process</a:t>
            </a:r>
          </a:p>
          <a:p>
            <a:pPr marL="742950" lvl="1" indent="-285750">
              <a:buFont typeface="Arial" panose="020B0604020202020204" pitchFamily="34" charset="0"/>
              <a:buChar char="•"/>
            </a:pPr>
            <a:r>
              <a:rPr lang="en-US" sz="2400" dirty="0"/>
              <a:t>School Choice Task Force – updating a state position</a:t>
            </a:r>
          </a:p>
          <a:p>
            <a:pPr marL="742950" lvl="1" indent="-285750">
              <a:buFont typeface="Arial" panose="020B0604020202020204" pitchFamily="34" charset="0"/>
              <a:buChar char="•"/>
            </a:pPr>
            <a:r>
              <a:rPr lang="en-US" sz="2400" dirty="0"/>
              <a:t>Redistricting – community education and advocating for change with our legislators, working with OneVirginia2021 </a:t>
            </a:r>
          </a:p>
          <a:p>
            <a:pPr marL="742950" lvl="1" indent="-285750">
              <a:buFont typeface="Arial" panose="020B0604020202020204" pitchFamily="34" charset="0"/>
              <a:buChar char="•"/>
            </a:pPr>
            <a:r>
              <a:rPr lang="en-US" sz="2400" dirty="0"/>
              <a:t>Advocacy and lobbying for passage of the ERA</a:t>
            </a:r>
          </a:p>
        </p:txBody>
      </p:sp>
      <p:sp>
        <p:nvSpPr>
          <p:cNvPr id="3" name="Slide Number Placeholder 2"/>
          <p:cNvSpPr>
            <a:spLocks noGrp="1"/>
          </p:cNvSpPr>
          <p:nvPr>
            <p:ph type="sldNum" sz="quarter" idx="12"/>
          </p:nvPr>
        </p:nvSpPr>
        <p:spPr/>
        <p:txBody>
          <a:bodyPr/>
          <a:lstStyle/>
          <a:p>
            <a:fld id="{5D335F81-C8B0-420C-89F2-21813261C002}" type="slidenum">
              <a:rPr lang="en-US" smtClean="0"/>
              <a:t>22</a:t>
            </a:fld>
            <a:endParaRPr lang="en-US" dirty="0"/>
          </a:p>
        </p:txBody>
      </p:sp>
    </p:spTree>
    <p:extLst>
      <p:ext uri="{BB962C8B-B14F-4D97-AF65-F5344CB8AC3E}">
        <p14:creationId xmlns:p14="http://schemas.microsoft.com/office/powerpoint/2010/main" val="256211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fontScale="90000"/>
          </a:bodyPr>
          <a:lstStyle/>
          <a:p>
            <a:r>
              <a:rPr lang="en-US" b="1" dirty="0">
                <a:solidFill>
                  <a:schemeClr val="tx2">
                    <a:lumMod val="60000"/>
                    <a:lumOff val="40000"/>
                  </a:schemeClr>
                </a:solidFill>
              </a:rPr>
              <a:t>How do we learn about the Issues?</a:t>
            </a:r>
          </a:p>
        </p:txBody>
      </p:sp>
      <p:sp>
        <p:nvSpPr>
          <p:cNvPr id="5" name="Rectangle 4"/>
          <p:cNvSpPr/>
          <p:nvPr/>
        </p:nvSpPr>
        <p:spPr>
          <a:xfrm>
            <a:off x="639903" y="1219200"/>
            <a:ext cx="7696200" cy="5547673"/>
          </a:xfrm>
          <a:prstGeom prst="rect">
            <a:avLst/>
          </a:prstGeom>
        </p:spPr>
        <p:txBody>
          <a:bodyPr wrap="square">
            <a:spAutoFit/>
          </a:bodyPr>
          <a:lstStyle/>
          <a:p>
            <a:pPr algn="ctr"/>
            <a:endParaRPr lang="en-US" sz="1050" dirty="0"/>
          </a:p>
          <a:p>
            <a:pPr marL="285750" indent="-285750">
              <a:buFont typeface="Arial" panose="020B0604020202020204" pitchFamily="34" charset="0"/>
              <a:buChar char="•"/>
            </a:pPr>
            <a:r>
              <a:rPr lang="en-US" sz="2400" dirty="0"/>
              <a:t>League workshops </a:t>
            </a:r>
          </a:p>
          <a:p>
            <a:pPr marL="285750" indent="-285750">
              <a:buFont typeface="Arial" panose="020B0604020202020204" pitchFamily="34" charset="0"/>
              <a:buChar char="•"/>
            </a:pPr>
            <a:r>
              <a:rPr lang="en-US" sz="2400" dirty="0"/>
              <a:t>League position papers on issues</a:t>
            </a:r>
          </a:p>
          <a:p>
            <a:pPr marL="285750" indent="-285750">
              <a:buFont typeface="Arial" panose="020B0604020202020204" pitchFamily="34" charset="0"/>
              <a:buChar char="•"/>
            </a:pPr>
            <a:r>
              <a:rPr lang="en-US" sz="2400" dirty="0"/>
              <a:t>General meetings with speakers who are advocates for issues that we support</a:t>
            </a:r>
          </a:p>
          <a:p>
            <a:pPr marL="285750" indent="-285750">
              <a:buFont typeface="Arial" panose="020B0604020202020204" pitchFamily="34" charset="0"/>
              <a:buChar char="•"/>
            </a:pPr>
            <a:r>
              <a:rPr lang="en-US" sz="2400" dirty="0"/>
              <a:t>Study groups that research the issues and report findings</a:t>
            </a:r>
          </a:p>
          <a:p>
            <a:pPr marL="285750" indent="-285750">
              <a:buFont typeface="Arial" panose="020B0604020202020204" pitchFamily="34" charset="0"/>
              <a:buChar char="•"/>
            </a:pPr>
            <a:r>
              <a:rPr lang="en-US" sz="2400" dirty="0"/>
              <a:t>Smaller groups that base book discussions or movie presentations on a particular issue.  Latest issue is behavioral health – opioid addiction in PWC</a:t>
            </a:r>
          </a:p>
          <a:p>
            <a:pPr marL="285750" indent="-285750">
              <a:buFont typeface="Arial" panose="020B0604020202020204" pitchFamily="34" charset="0"/>
              <a:buChar char="•"/>
            </a:pPr>
            <a:r>
              <a:rPr lang="en-US" sz="2400" dirty="0"/>
              <a:t>Candidate Forums – always non-partisan, learn what the candidates stand for – or against</a:t>
            </a:r>
          </a:p>
          <a:p>
            <a:pPr marL="285750" indent="-285750">
              <a:buFont typeface="Arial" panose="020B0604020202020204" pitchFamily="34" charset="0"/>
              <a:buChar char="•"/>
            </a:pPr>
            <a:r>
              <a:rPr lang="en-US" sz="2400" dirty="0"/>
              <a:t>Our “Observer Corps” –attend government meetings</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457200" indent="-457200">
              <a:buFont typeface="Arial" panose="020B0604020202020204" pitchFamily="34" charset="0"/>
              <a:buChar char="•"/>
            </a:pPr>
            <a:endParaRPr lang="en-US" sz="2400" dirty="0"/>
          </a:p>
        </p:txBody>
      </p:sp>
      <p:sp>
        <p:nvSpPr>
          <p:cNvPr id="2" name="Slide Number Placeholder 1"/>
          <p:cNvSpPr>
            <a:spLocks noGrp="1"/>
          </p:cNvSpPr>
          <p:nvPr>
            <p:ph type="sldNum" sz="quarter" idx="12"/>
          </p:nvPr>
        </p:nvSpPr>
        <p:spPr/>
        <p:txBody>
          <a:bodyPr/>
          <a:lstStyle/>
          <a:p>
            <a:fld id="{5D335F81-C8B0-420C-89F2-21813261C002}" type="slidenum">
              <a:rPr lang="en-US" smtClean="0"/>
              <a:t>23</a:t>
            </a:fld>
            <a:endParaRPr lang="en-US" dirty="0"/>
          </a:p>
        </p:txBody>
      </p:sp>
    </p:spTree>
    <p:extLst>
      <p:ext uri="{BB962C8B-B14F-4D97-AF65-F5344CB8AC3E}">
        <p14:creationId xmlns:p14="http://schemas.microsoft.com/office/powerpoint/2010/main" val="137224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432614"/>
            <a:ext cx="8077200" cy="5386090"/>
          </a:xfrm>
          <a:prstGeom prst="rect">
            <a:avLst/>
          </a:prstGeom>
        </p:spPr>
        <p:txBody>
          <a:bodyPr wrap="square">
            <a:spAutoFit/>
          </a:bodyPr>
          <a:lstStyle/>
          <a:p>
            <a:pPr algn="ctr"/>
            <a:r>
              <a:rPr lang="en-US" sz="3200" b="1" dirty="0">
                <a:solidFill>
                  <a:schemeClr val="accent1">
                    <a:lumMod val="75000"/>
                  </a:schemeClr>
                </a:solidFill>
              </a:rPr>
              <a:t>What is the Prince William League Doing?</a:t>
            </a:r>
          </a:p>
          <a:p>
            <a:pPr algn="ctr"/>
            <a:r>
              <a:rPr lang="en-US" sz="3200" b="1" dirty="0">
                <a:solidFill>
                  <a:srgbClr val="FF0000"/>
                </a:solidFill>
              </a:rPr>
              <a:t>We study, learn, take action and advocate</a:t>
            </a:r>
          </a:p>
          <a:p>
            <a:endParaRPr lang="en-US" sz="1000" dirty="0"/>
          </a:p>
          <a:p>
            <a:pPr algn="ctr"/>
            <a:endParaRPr lang="en-US" sz="600" b="1" dirty="0">
              <a:solidFill>
                <a:schemeClr val="accent1">
                  <a:lumMod val="75000"/>
                </a:schemeClr>
              </a:solidFill>
            </a:endParaRPr>
          </a:p>
          <a:p>
            <a:r>
              <a:rPr lang="en-US" sz="2400" dirty="0"/>
              <a:t>Local action and advocacy based on the National and State positions:</a:t>
            </a:r>
          </a:p>
          <a:p>
            <a:pPr marL="457200" indent="-457200">
              <a:buFont typeface="Arial" panose="020B0604020202020204" pitchFamily="34" charset="0"/>
              <a:buChar char="•"/>
            </a:pPr>
            <a:r>
              <a:rPr lang="en-US" sz="2400" dirty="0"/>
              <a:t>Lobbying PW BOS to support No Excuse Absentee Voting by setting it as one of its legislative priorities.  </a:t>
            </a:r>
            <a:r>
              <a:rPr lang="en-US" sz="2400" dirty="0">
                <a:highlight>
                  <a:srgbClr val="00FF00"/>
                </a:highlight>
              </a:rPr>
              <a:t>They did</a:t>
            </a:r>
            <a:r>
              <a:rPr lang="en-US" sz="2400" dirty="0"/>
              <a:t>.</a:t>
            </a:r>
          </a:p>
          <a:p>
            <a:pPr marL="457200" indent="-457200">
              <a:buFont typeface="Arial" panose="020B0604020202020204" pitchFamily="34" charset="0"/>
              <a:buChar char="•"/>
            </a:pPr>
            <a:r>
              <a:rPr lang="en-US" sz="2400" dirty="0"/>
              <a:t>Lobbying PW BOS to support ERA resolution.  </a:t>
            </a:r>
            <a:r>
              <a:rPr lang="en-US" sz="2400" dirty="0">
                <a:highlight>
                  <a:srgbClr val="FF00FF"/>
                </a:highlight>
              </a:rPr>
              <a:t>They did not.</a:t>
            </a:r>
          </a:p>
          <a:p>
            <a:pPr marL="457200" indent="-457200">
              <a:buFont typeface="Arial" panose="020B0604020202020204" pitchFamily="34" charset="0"/>
              <a:buChar char="•"/>
            </a:pPr>
            <a:r>
              <a:rPr lang="en-US" sz="2400" dirty="0"/>
              <a:t>Restoration of Rights education for inmates</a:t>
            </a:r>
          </a:p>
          <a:p>
            <a:pPr marL="457200" indent="-457200">
              <a:buFont typeface="Arial" panose="020B0604020202020204" pitchFamily="34" charset="0"/>
              <a:buChar char="•"/>
            </a:pPr>
            <a:r>
              <a:rPr lang="en-US" sz="2400" dirty="0"/>
              <a:t>Ban the Box advocacy – </a:t>
            </a:r>
            <a:r>
              <a:rPr lang="en-US" sz="2400" dirty="0">
                <a:highlight>
                  <a:srgbClr val="00FF00"/>
                </a:highlight>
              </a:rPr>
              <a:t>approved by BOS for county agencies</a:t>
            </a:r>
          </a:p>
          <a:p>
            <a:pPr marL="457200" indent="-457200">
              <a:buFont typeface="Arial" panose="020B0604020202020204" pitchFamily="34" charset="0"/>
              <a:buChar char="•"/>
            </a:pPr>
            <a:r>
              <a:rPr lang="en-US" sz="2400" dirty="0"/>
              <a:t>Homeless issues, school discipline issues – supported community education on these topics, worked with community groups</a:t>
            </a:r>
          </a:p>
        </p:txBody>
      </p:sp>
      <p:sp>
        <p:nvSpPr>
          <p:cNvPr id="3" name="Slide Number Placeholder 2"/>
          <p:cNvSpPr>
            <a:spLocks noGrp="1"/>
          </p:cNvSpPr>
          <p:nvPr>
            <p:ph type="sldNum" sz="quarter" idx="12"/>
          </p:nvPr>
        </p:nvSpPr>
        <p:spPr/>
        <p:txBody>
          <a:bodyPr/>
          <a:lstStyle/>
          <a:p>
            <a:fld id="{5D335F81-C8B0-420C-89F2-21813261C002}" type="slidenum">
              <a:rPr lang="en-US" smtClean="0"/>
              <a:t>24</a:t>
            </a:fld>
            <a:endParaRPr lang="en-US" dirty="0"/>
          </a:p>
        </p:txBody>
      </p:sp>
    </p:spTree>
    <p:extLst>
      <p:ext uri="{BB962C8B-B14F-4D97-AF65-F5344CB8AC3E}">
        <p14:creationId xmlns:p14="http://schemas.microsoft.com/office/powerpoint/2010/main" val="1513452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432614"/>
            <a:ext cx="8077200" cy="6001643"/>
          </a:xfrm>
          <a:prstGeom prst="rect">
            <a:avLst/>
          </a:prstGeom>
        </p:spPr>
        <p:txBody>
          <a:bodyPr wrap="square">
            <a:spAutoFit/>
          </a:bodyPr>
          <a:lstStyle/>
          <a:p>
            <a:pPr algn="ctr"/>
            <a:r>
              <a:rPr lang="en-US" sz="3200" b="1" dirty="0">
                <a:solidFill>
                  <a:schemeClr val="accent1">
                    <a:lumMod val="75000"/>
                  </a:schemeClr>
                </a:solidFill>
              </a:rPr>
              <a:t>What is the Prince William League Doing?</a:t>
            </a:r>
          </a:p>
          <a:p>
            <a:pPr algn="ctr"/>
            <a:r>
              <a:rPr lang="en-US" sz="3200" b="1" dirty="0">
                <a:solidFill>
                  <a:srgbClr val="FF0000"/>
                </a:solidFill>
              </a:rPr>
              <a:t>Voting and Voter Education</a:t>
            </a:r>
          </a:p>
          <a:p>
            <a:endParaRPr lang="en-US" sz="1000" dirty="0"/>
          </a:p>
          <a:p>
            <a:pPr algn="ctr"/>
            <a:endParaRPr lang="en-US" sz="600" b="1" dirty="0">
              <a:solidFill>
                <a:schemeClr val="accent1">
                  <a:lumMod val="75000"/>
                </a:schemeClr>
              </a:solidFill>
            </a:endParaRPr>
          </a:p>
          <a:p>
            <a:r>
              <a:rPr lang="en-US" sz="2400" dirty="0"/>
              <a:t>LWV-PWA has a long history of working to educate voters and encouraging people to register:</a:t>
            </a:r>
          </a:p>
          <a:p>
            <a:pPr marL="342900" indent="-342900">
              <a:buFont typeface="Arial" panose="020B0604020202020204" pitchFamily="34" charset="0"/>
              <a:buChar char="•"/>
            </a:pPr>
            <a:r>
              <a:rPr lang="en-US" sz="2400" dirty="0"/>
              <a:t>Voter registration drives with Electoral Board confidence*</a:t>
            </a:r>
          </a:p>
          <a:p>
            <a:pPr marL="342900" indent="-342900">
              <a:buFont typeface="Arial" panose="020B0604020202020204" pitchFamily="34" charset="0"/>
              <a:buChar char="•"/>
            </a:pPr>
            <a:r>
              <a:rPr lang="en-US" sz="2400" dirty="0"/>
              <a:t>They Represent You (TRY) – We create brochures with lists of PWC representatives and contact information</a:t>
            </a:r>
          </a:p>
          <a:p>
            <a:pPr marL="342900" indent="-342900">
              <a:buFont typeface="Arial" panose="020B0604020202020204" pitchFamily="34" charset="0"/>
              <a:buChar char="•"/>
            </a:pPr>
            <a:r>
              <a:rPr lang="en-US" sz="2400" dirty="0"/>
              <a:t>TOP TEN – lots of information on a small page all about elections </a:t>
            </a:r>
          </a:p>
          <a:p>
            <a:pPr marL="342900" indent="-342900">
              <a:buFont typeface="Arial" panose="020B0604020202020204" pitchFamily="34" charset="0"/>
              <a:buChar char="•"/>
            </a:pPr>
            <a:r>
              <a:rPr lang="en-US" sz="2400" dirty="0"/>
              <a:t>Candidate debates, often with partner organizations</a:t>
            </a:r>
          </a:p>
          <a:p>
            <a:pPr marL="342900" indent="-342900">
              <a:buFont typeface="Arial" panose="020B0604020202020204" pitchFamily="34" charset="0"/>
              <a:buChar char="•"/>
            </a:pPr>
            <a:r>
              <a:rPr lang="en-US" sz="2400" dirty="0"/>
              <a:t>Electoral board meetings - “Observer Corps”</a:t>
            </a:r>
          </a:p>
          <a:p>
            <a:pPr marL="342900" indent="-342900">
              <a:buFont typeface="Arial" panose="020B0604020202020204" pitchFamily="34" charset="0"/>
              <a:buChar char="•"/>
            </a:pPr>
            <a:endParaRPr lang="en-US" sz="2400" dirty="0"/>
          </a:p>
          <a:p>
            <a:r>
              <a:rPr lang="en-US" sz="2000" dirty="0">
                <a:highlight>
                  <a:srgbClr val="00FF00"/>
                </a:highlight>
              </a:rPr>
              <a:t>*Members wishing to take part in Voter Registration Drives must take a course given by the VA Board of Elections and register with them each year.</a:t>
            </a:r>
          </a:p>
          <a:p>
            <a:endParaRPr lang="en-US" sz="2400" dirty="0"/>
          </a:p>
        </p:txBody>
      </p:sp>
      <p:sp>
        <p:nvSpPr>
          <p:cNvPr id="3" name="Slide Number Placeholder 2"/>
          <p:cNvSpPr>
            <a:spLocks noGrp="1"/>
          </p:cNvSpPr>
          <p:nvPr>
            <p:ph type="sldNum" sz="quarter" idx="12"/>
          </p:nvPr>
        </p:nvSpPr>
        <p:spPr/>
        <p:txBody>
          <a:bodyPr/>
          <a:lstStyle/>
          <a:p>
            <a:fld id="{5D335F81-C8B0-420C-89F2-21813261C002}" type="slidenum">
              <a:rPr lang="en-US" smtClean="0"/>
              <a:t>25</a:t>
            </a:fld>
            <a:endParaRPr lang="en-US" dirty="0"/>
          </a:p>
        </p:txBody>
      </p:sp>
    </p:spTree>
    <p:extLst>
      <p:ext uri="{BB962C8B-B14F-4D97-AF65-F5344CB8AC3E}">
        <p14:creationId xmlns:p14="http://schemas.microsoft.com/office/powerpoint/2010/main" val="2427588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39417" y="264294"/>
            <a:ext cx="8077200" cy="7201972"/>
          </a:xfrm>
          <a:prstGeom prst="rect">
            <a:avLst/>
          </a:prstGeom>
        </p:spPr>
        <p:txBody>
          <a:bodyPr wrap="square">
            <a:spAutoFit/>
          </a:bodyPr>
          <a:lstStyle/>
          <a:p>
            <a:pPr algn="ctr"/>
            <a:r>
              <a:rPr lang="en-US" sz="3200" b="1" dirty="0">
                <a:solidFill>
                  <a:schemeClr val="accent1">
                    <a:lumMod val="75000"/>
                  </a:schemeClr>
                </a:solidFill>
              </a:rPr>
              <a:t>What can you do as a Member of the League?  </a:t>
            </a:r>
          </a:p>
          <a:p>
            <a:pPr algn="ctr"/>
            <a:r>
              <a:rPr lang="en-US" sz="3200" b="1" dirty="0">
                <a:solidFill>
                  <a:srgbClr val="FF0000"/>
                </a:solidFill>
              </a:rPr>
              <a:t>Get Informed and Speak Out</a:t>
            </a:r>
          </a:p>
          <a:p>
            <a:pPr algn="ctr"/>
            <a:endParaRPr lang="en-US" sz="1000" dirty="0"/>
          </a:p>
          <a:p>
            <a:pPr marL="457200" indent="-457200">
              <a:buFont typeface="Arial" panose="020B0604020202020204" pitchFamily="34" charset="0"/>
              <a:buChar char="•"/>
            </a:pPr>
            <a:r>
              <a:rPr lang="en-US" sz="2800" dirty="0"/>
              <a:t>Promote voter registration and education – through high schools, community colleges, others</a:t>
            </a:r>
          </a:p>
          <a:p>
            <a:pPr marL="457200" indent="-457200">
              <a:buFont typeface="Arial" panose="020B0604020202020204" pitchFamily="34" charset="0"/>
              <a:buChar char="•"/>
            </a:pPr>
            <a:r>
              <a:rPr lang="en-US" sz="2800" dirty="0"/>
              <a:t>Provide community Voter Service –distribute They Represent You (TRY) brochures to community </a:t>
            </a:r>
          </a:p>
          <a:p>
            <a:pPr marL="457200" indent="-457200">
              <a:buFont typeface="Arial" panose="020B0604020202020204" pitchFamily="34" charset="0"/>
              <a:buChar char="•"/>
            </a:pPr>
            <a:r>
              <a:rPr lang="en-US" sz="2800" dirty="0"/>
              <a:t>Speak out on local, state and national issues </a:t>
            </a:r>
          </a:p>
          <a:p>
            <a:pPr marL="457200" indent="-457200">
              <a:buFont typeface="Arial" panose="020B0604020202020204" pitchFamily="34" charset="0"/>
              <a:buChar char="•"/>
            </a:pPr>
            <a:r>
              <a:rPr lang="en-US" sz="2800" dirty="0"/>
              <a:t>Attend meetings and discuss issues</a:t>
            </a:r>
          </a:p>
          <a:p>
            <a:pPr marL="457200" indent="-457200">
              <a:buFont typeface="Arial" panose="020B0604020202020204" pitchFamily="34" charset="0"/>
              <a:buChar char="•"/>
            </a:pPr>
            <a:r>
              <a:rPr lang="en-US" sz="2800" dirty="0"/>
              <a:t>Write letters to the editor, advocating for League position on the issues</a:t>
            </a:r>
          </a:p>
          <a:p>
            <a:pPr marL="914400" lvl="1" indent="-457200">
              <a:buFont typeface="Arial" panose="020B0604020202020204" pitchFamily="34" charset="0"/>
              <a:buChar char="•"/>
            </a:pPr>
            <a:endParaRPr lang="en-US" sz="2800" dirty="0"/>
          </a:p>
          <a:p>
            <a:pPr lvl="1" algn="ctr"/>
            <a:r>
              <a:rPr lang="en-US" sz="2400" dirty="0">
                <a:highlight>
                  <a:srgbClr val="00FF00"/>
                </a:highlight>
              </a:rPr>
              <a:t>You must write as an independent citizen, only the President can speak for the League.</a:t>
            </a:r>
          </a:p>
          <a:p>
            <a:pPr marL="457200" indent="-45720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US" sz="3200" dirty="0"/>
          </a:p>
        </p:txBody>
      </p:sp>
      <p:sp>
        <p:nvSpPr>
          <p:cNvPr id="3" name="Slide Number Placeholder 2"/>
          <p:cNvSpPr>
            <a:spLocks noGrp="1"/>
          </p:cNvSpPr>
          <p:nvPr>
            <p:ph type="sldNum" sz="quarter" idx="12"/>
          </p:nvPr>
        </p:nvSpPr>
        <p:spPr/>
        <p:txBody>
          <a:bodyPr/>
          <a:lstStyle/>
          <a:p>
            <a:fld id="{5D335F81-C8B0-420C-89F2-21813261C002}" type="slidenum">
              <a:rPr lang="en-US" smtClean="0"/>
              <a:t>26</a:t>
            </a:fld>
            <a:endParaRPr lang="en-US" dirty="0"/>
          </a:p>
        </p:txBody>
      </p:sp>
    </p:spTree>
    <p:extLst>
      <p:ext uri="{BB962C8B-B14F-4D97-AF65-F5344CB8AC3E}">
        <p14:creationId xmlns:p14="http://schemas.microsoft.com/office/powerpoint/2010/main" val="1698859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81000" y="457200"/>
            <a:ext cx="8077200" cy="5524589"/>
          </a:xfrm>
          <a:prstGeom prst="rect">
            <a:avLst/>
          </a:prstGeom>
        </p:spPr>
        <p:txBody>
          <a:bodyPr wrap="square">
            <a:spAutoFit/>
          </a:bodyPr>
          <a:lstStyle/>
          <a:p>
            <a:pPr algn="ctr"/>
            <a:r>
              <a:rPr lang="en-US" sz="3200" b="1" dirty="0">
                <a:solidFill>
                  <a:schemeClr val="accent1">
                    <a:lumMod val="75000"/>
                  </a:schemeClr>
                </a:solidFill>
              </a:rPr>
              <a:t>What can you do?  </a:t>
            </a:r>
          </a:p>
          <a:p>
            <a:pPr algn="ctr"/>
            <a:r>
              <a:rPr lang="en-US" sz="3200" b="1" dirty="0">
                <a:solidFill>
                  <a:srgbClr val="FF0000"/>
                </a:solidFill>
              </a:rPr>
              <a:t>Be Active</a:t>
            </a:r>
            <a:r>
              <a:rPr lang="en-US" sz="3200" dirty="0">
                <a:solidFill>
                  <a:srgbClr val="FF0000"/>
                </a:solidFill>
              </a:rPr>
              <a:t> </a:t>
            </a:r>
            <a:r>
              <a:rPr lang="en-US" sz="3200" b="1" dirty="0">
                <a:solidFill>
                  <a:srgbClr val="FF0000"/>
                </a:solidFill>
              </a:rPr>
              <a:t>– Engage in Advocacy</a:t>
            </a:r>
          </a:p>
          <a:p>
            <a:endParaRPr lang="en-US" sz="2800" dirty="0"/>
          </a:p>
          <a:p>
            <a:r>
              <a:rPr lang="en-US" sz="2800" b="1" dirty="0"/>
              <a:t>As a Member of the League of Women Voters</a:t>
            </a:r>
          </a:p>
          <a:p>
            <a:pPr algn="ctr"/>
            <a:endParaRPr lang="en-US" sz="900" dirty="0"/>
          </a:p>
          <a:p>
            <a:pPr marL="285750" indent="-285750">
              <a:buFont typeface="Arial" panose="020B0604020202020204" pitchFamily="34" charset="0"/>
              <a:buChar char="•"/>
            </a:pPr>
            <a:r>
              <a:rPr lang="en-US" sz="2800" dirty="0"/>
              <a:t>Know who your representatives are and where they stand on the issues</a:t>
            </a:r>
          </a:p>
          <a:p>
            <a:pPr marL="285750" indent="-285750">
              <a:buFont typeface="Arial" panose="020B0604020202020204" pitchFamily="34" charset="0"/>
              <a:buChar char="•"/>
            </a:pPr>
            <a:r>
              <a:rPr lang="en-US" sz="2800" dirty="0"/>
              <a:t>Attend the Women’s Legislative Round Table in Richmond, to get informed on upcoming issues, and,</a:t>
            </a:r>
          </a:p>
          <a:p>
            <a:pPr marL="285750" indent="-285750">
              <a:buFont typeface="Arial" panose="020B0604020202020204" pitchFamily="34" charset="0"/>
              <a:buChar char="•"/>
            </a:pPr>
            <a:r>
              <a:rPr lang="en-US" sz="2800" dirty="0"/>
              <a:t>Advocate for your positions to your representatives in PWC, VA or DC</a:t>
            </a:r>
          </a:p>
          <a:p>
            <a:pPr marL="285750" indent="-285750">
              <a:buFont typeface="Arial" panose="020B0604020202020204" pitchFamily="34" charset="0"/>
              <a:buChar char="•"/>
            </a:pPr>
            <a:r>
              <a:rPr lang="en-US" sz="2800" dirty="0"/>
              <a:t>Take Action when Action Alerts come out from the State League</a:t>
            </a:r>
          </a:p>
        </p:txBody>
      </p:sp>
      <p:sp>
        <p:nvSpPr>
          <p:cNvPr id="3" name="Slide Number Placeholder 2"/>
          <p:cNvSpPr>
            <a:spLocks noGrp="1"/>
          </p:cNvSpPr>
          <p:nvPr>
            <p:ph type="sldNum" sz="quarter" idx="12"/>
          </p:nvPr>
        </p:nvSpPr>
        <p:spPr/>
        <p:txBody>
          <a:bodyPr/>
          <a:lstStyle/>
          <a:p>
            <a:fld id="{5D335F81-C8B0-420C-89F2-21813261C002}" type="slidenum">
              <a:rPr lang="en-US" smtClean="0"/>
              <a:t>27</a:t>
            </a:fld>
            <a:endParaRPr lang="en-US" dirty="0"/>
          </a:p>
        </p:txBody>
      </p:sp>
    </p:spTree>
    <p:extLst>
      <p:ext uri="{BB962C8B-B14F-4D97-AF65-F5344CB8AC3E}">
        <p14:creationId xmlns:p14="http://schemas.microsoft.com/office/powerpoint/2010/main" val="2734343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325934"/>
            <a:ext cx="8077200" cy="5663089"/>
          </a:xfrm>
          <a:prstGeom prst="rect">
            <a:avLst/>
          </a:prstGeom>
        </p:spPr>
        <p:txBody>
          <a:bodyPr wrap="square">
            <a:spAutoFit/>
          </a:bodyPr>
          <a:lstStyle/>
          <a:p>
            <a:pPr algn="ctr"/>
            <a:r>
              <a:rPr lang="en-US" sz="3600" b="1" dirty="0">
                <a:solidFill>
                  <a:schemeClr val="accent1">
                    <a:lumMod val="75000"/>
                  </a:schemeClr>
                </a:solidFill>
              </a:rPr>
              <a:t>What can you do?  </a:t>
            </a:r>
            <a:endParaRPr lang="en-US" sz="1050" dirty="0"/>
          </a:p>
          <a:p>
            <a:pPr algn="ctr"/>
            <a:r>
              <a:rPr lang="en-US" sz="3600" b="1" dirty="0">
                <a:solidFill>
                  <a:srgbClr val="FF0000"/>
                </a:solidFill>
              </a:rPr>
              <a:t>Go Local</a:t>
            </a:r>
          </a:p>
          <a:p>
            <a:pPr algn="ctr"/>
            <a:endParaRPr lang="en-US" sz="3200" b="1" dirty="0">
              <a:solidFill>
                <a:srgbClr val="FF0000"/>
              </a:solidFill>
            </a:endParaRPr>
          </a:p>
          <a:p>
            <a:pPr algn="ctr"/>
            <a:endParaRPr lang="en-US" sz="600" b="1" dirty="0">
              <a:solidFill>
                <a:schemeClr val="accent1">
                  <a:lumMod val="75000"/>
                </a:schemeClr>
              </a:solidFill>
            </a:endParaRPr>
          </a:p>
          <a:p>
            <a:pPr marL="285750" indent="-285750">
              <a:buFont typeface="Arial" panose="020B0604020202020204" pitchFamily="34" charset="0"/>
              <a:buChar char="•"/>
            </a:pPr>
            <a:r>
              <a:rPr lang="en-US" sz="2800" dirty="0"/>
              <a:t>Register to vote and Vote!</a:t>
            </a:r>
          </a:p>
          <a:p>
            <a:pPr marL="285750" indent="-285750">
              <a:buFont typeface="Arial" panose="020B0604020202020204" pitchFamily="34" charset="0"/>
              <a:buChar char="•"/>
            </a:pPr>
            <a:r>
              <a:rPr lang="en-US" sz="2800" dirty="0"/>
              <a:t>Participate in voter registration in high schools or civic events</a:t>
            </a:r>
          </a:p>
          <a:p>
            <a:pPr marL="285750" indent="-285750">
              <a:buFont typeface="Arial" panose="020B0604020202020204" pitchFamily="34" charset="0"/>
              <a:buChar char="•"/>
            </a:pPr>
            <a:r>
              <a:rPr lang="en-US" sz="2800" dirty="0"/>
              <a:t>Volunteer to take voters to register, or to absentee voting, or to the polls on Election Day</a:t>
            </a:r>
          </a:p>
          <a:p>
            <a:pPr marL="285750" indent="-285750">
              <a:buFont typeface="Arial" panose="020B0604020202020204" pitchFamily="34" charset="0"/>
              <a:buChar char="•"/>
            </a:pPr>
            <a:r>
              <a:rPr lang="en-US" sz="2800" dirty="0"/>
              <a:t>Attend School Board, Board of Supervisors or the Electoral Board meetings – learn what’s going on, report back</a:t>
            </a:r>
          </a:p>
          <a:p>
            <a:pPr marL="285750" indent="-285750">
              <a:buFont typeface="Arial" panose="020B0604020202020204" pitchFamily="34" charset="0"/>
              <a:buChar char="•"/>
            </a:pPr>
            <a:r>
              <a:rPr lang="en-US" sz="2800" dirty="0"/>
              <a:t>Take part in activities sponsored by our PWA League</a:t>
            </a:r>
          </a:p>
        </p:txBody>
      </p:sp>
      <p:sp>
        <p:nvSpPr>
          <p:cNvPr id="3" name="Slide Number Placeholder 2"/>
          <p:cNvSpPr>
            <a:spLocks noGrp="1"/>
          </p:cNvSpPr>
          <p:nvPr>
            <p:ph type="sldNum" sz="quarter" idx="12"/>
          </p:nvPr>
        </p:nvSpPr>
        <p:spPr/>
        <p:txBody>
          <a:bodyPr/>
          <a:lstStyle/>
          <a:p>
            <a:fld id="{5D335F81-C8B0-420C-89F2-21813261C002}" type="slidenum">
              <a:rPr lang="en-US" smtClean="0"/>
              <a:t>28</a:t>
            </a:fld>
            <a:endParaRPr lang="en-US" dirty="0"/>
          </a:p>
        </p:txBody>
      </p:sp>
    </p:spTree>
    <p:extLst>
      <p:ext uri="{BB962C8B-B14F-4D97-AF65-F5344CB8AC3E}">
        <p14:creationId xmlns:p14="http://schemas.microsoft.com/office/powerpoint/2010/main" val="2243435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914400" y="1600200"/>
            <a:ext cx="7315200" cy="4308872"/>
          </a:xfrm>
          <a:prstGeom prst="rect">
            <a:avLst/>
          </a:prstGeom>
        </p:spPr>
        <p:txBody>
          <a:bodyPr wrap="square">
            <a:spAutoFit/>
          </a:bodyPr>
          <a:lstStyle/>
          <a:p>
            <a:pPr marL="457200" indent="-457200" fontAlgn="base">
              <a:buFont typeface="Arial" panose="020B0604020202020204" pitchFamily="34" charset="0"/>
              <a:buChar char="•"/>
            </a:pPr>
            <a:r>
              <a:rPr lang="en-US" sz="3200" dirty="0"/>
              <a:t>100 years  - how far have we come?</a:t>
            </a:r>
          </a:p>
          <a:p>
            <a:pPr marL="457200" indent="-457200" fontAlgn="base">
              <a:buFont typeface="Arial" panose="020B0604020202020204" pitchFamily="34" charset="0"/>
              <a:buChar char="•"/>
            </a:pPr>
            <a:r>
              <a:rPr lang="en-US" sz="3200" dirty="0"/>
              <a:t>Would our early sisters say that we have worked hard enough, or point to what is left to accomplish?</a:t>
            </a:r>
          </a:p>
          <a:p>
            <a:pPr marL="457200" indent="-457200">
              <a:buFont typeface="Arial" panose="020B0604020202020204" pitchFamily="34" charset="0"/>
              <a:buChar char="•"/>
            </a:pPr>
            <a:r>
              <a:rPr lang="en-US" sz="3200" dirty="0"/>
              <a:t>How will we mark this anniversary?</a:t>
            </a:r>
          </a:p>
          <a:p>
            <a:pPr marL="457200" indent="-457200">
              <a:buFont typeface="Arial" panose="020B0604020202020204" pitchFamily="34" charset="0"/>
              <a:buChar char="•"/>
            </a:pPr>
            <a:r>
              <a:rPr lang="en-US" sz="3200" dirty="0"/>
              <a:t>What will we do to honor all of those members who worked so hard to get us where we are today?</a:t>
            </a:r>
          </a:p>
          <a:p>
            <a:pPr marL="457200" indent="-457200">
              <a:buFont typeface="Arial" panose="020B0604020202020204" pitchFamily="34" charset="0"/>
              <a:buChar char="•"/>
            </a:pPr>
            <a:endParaRPr lang="en-US" dirty="0"/>
          </a:p>
        </p:txBody>
      </p:sp>
      <p:sp>
        <p:nvSpPr>
          <p:cNvPr id="5" name="Title 2"/>
          <p:cNvSpPr>
            <a:spLocks noGrp="1"/>
          </p:cNvSpPr>
          <p:nvPr>
            <p:ph type="title"/>
          </p:nvPr>
        </p:nvSpPr>
        <p:spPr>
          <a:xfrm>
            <a:off x="457200" y="274638"/>
            <a:ext cx="8229600" cy="1143000"/>
          </a:xfrm>
        </p:spPr>
        <p:txBody>
          <a:bodyPr/>
          <a:lstStyle/>
          <a:p>
            <a:r>
              <a:rPr lang="en-US" b="1" dirty="0">
                <a:solidFill>
                  <a:schemeClr val="tx2">
                    <a:lumMod val="60000"/>
                    <a:lumOff val="40000"/>
                  </a:schemeClr>
                </a:solidFill>
              </a:rPr>
              <a:t>1920 to 2020</a:t>
            </a:r>
          </a:p>
        </p:txBody>
      </p:sp>
      <p:sp>
        <p:nvSpPr>
          <p:cNvPr id="3" name="Slide Number Placeholder 2"/>
          <p:cNvSpPr>
            <a:spLocks noGrp="1"/>
          </p:cNvSpPr>
          <p:nvPr>
            <p:ph type="sldNum" sz="quarter" idx="12"/>
          </p:nvPr>
        </p:nvSpPr>
        <p:spPr/>
        <p:txBody>
          <a:bodyPr/>
          <a:lstStyle/>
          <a:p>
            <a:fld id="{5D335F81-C8B0-420C-89F2-21813261C002}" type="slidenum">
              <a:rPr lang="en-US" smtClean="0"/>
              <a:t>29</a:t>
            </a:fld>
            <a:endParaRPr lang="en-US" dirty="0"/>
          </a:p>
        </p:txBody>
      </p:sp>
    </p:spTree>
    <p:extLst>
      <p:ext uri="{BB962C8B-B14F-4D97-AF65-F5344CB8AC3E}">
        <p14:creationId xmlns:p14="http://schemas.microsoft.com/office/powerpoint/2010/main" val="256265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2">
                    <a:lumMod val="60000"/>
                    <a:lumOff val="40000"/>
                  </a:schemeClr>
                </a:solidFill>
              </a:rPr>
              <a:t>1940s-2000s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57200" y="1295400"/>
            <a:ext cx="8382000" cy="4524315"/>
          </a:xfrm>
          <a:prstGeom prst="rect">
            <a:avLst/>
          </a:prstGeom>
        </p:spPr>
        <p:txBody>
          <a:bodyPr wrap="square">
            <a:spAutoFit/>
          </a:bodyPr>
          <a:lstStyle/>
          <a:p>
            <a:pPr marL="285750" indent="-285750">
              <a:buFont typeface="Arial" panose="020B0604020202020204" pitchFamily="34" charset="0"/>
              <a:buChar char="•"/>
            </a:pPr>
            <a:r>
              <a:rPr lang="en-US" sz="2400" dirty="0"/>
              <a:t>1940s – Help to establish UN, World Bank, NATO, and the Marshall Plan</a:t>
            </a:r>
          </a:p>
          <a:p>
            <a:pPr marL="285750" indent="-285750">
              <a:buFont typeface="Arial" panose="020B0604020202020204" pitchFamily="34" charset="0"/>
              <a:buChar char="•"/>
            </a:pPr>
            <a:r>
              <a:rPr lang="en-US" sz="2400" dirty="0"/>
              <a:t>1960s - Voting rights, education, housing, employment </a:t>
            </a:r>
          </a:p>
          <a:p>
            <a:pPr marL="339725"/>
            <a:r>
              <a:rPr lang="en-US" sz="2400" dirty="0"/>
              <a:t>Environmental  issues - water and air pollution, water and waste management, energy, and land use, Clean Air and Clean Water Acts</a:t>
            </a:r>
          </a:p>
          <a:p>
            <a:pPr marL="285750" indent="-285750">
              <a:buFont typeface="Arial" panose="020B0604020202020204" pitchFamily="34" charset="0"/>
              <a:buChar char="•"/>
            </a:pPr>
            <a:r>
              <a:rPr lang="en-US" sz="2400" dirty="0"/>
              <a:t>1970s – League sponsors first televised presidential debates</a:t>
            </a:r>
          </a:p>
          <a:p>
            <a:pPr marL="285750" indent="-285750">
              <a:buFont typeface="Arial" panose="020B0604020202020204" pitchFamily="34" charset="0"/>
              <a:buChar char="•"/>
            </a:pPr>
            <a:r>
              <a:rPr lang="en-US" sz="2400" dirty="0"/>
              <a:t>1970s - Civil and human rights - ratification of the Equal Rights Amendment - </a:t>
            </a:r>
            <a:r>
              <a:rPr lang="en-US" sz="2400" b="1" dirty="0"/>
              <a:t>almost</a:t>
            </a:r>
          </a:p>
          <a:p>
            <a:pPr marL="285750" indent="-285750">
              <a:buFont typeface="Arial" panose="020B0604020202020204" pitchFamily="34" charset="0"/>
              <a:buChar char="•"/>
            </a:pPr>
            <a:r>
              <a:rPr lang="en-US" sz="2400" dirty="0"/>
              <a:t>1990s– “Motor Voter” – National Voter Registration Act,</a:t>
            </a:r>
          </a:p>
          <a:p>
            <a:pPr marL="339725"/>
            <a:r>
              <a:rPr lang="en-US" sz="2400" dirty="0"/>
              <a:t>Constitutional right of individuals to make reproductive choices – </a:t>
            </a:r>
            <a:r>
              <a:rPr lang="en-US" sz="2400" b="1" dirty="0"/>
              <a:t>so far</a:t>
            </a:r>
          </a:p>
        </p:txBody>
      </p:sp>
      <p:sp>
        <p:nvSpPr>
          <p:cNvPr id="3" name="Slide Number Placeholder 2"/>
          <p:cNvSpPr>
            <a:spLocks noGrp="1"/>
          </p:cNvSpPr>
          <p:nvPr>
            <p:ph type="sldNum" sz="quarter" idx="12"/>
          </p:nvPr>
        </p:nvSpPr>
        <p:spPr/>
        <p:txBody>
          <a:bodyPr/>
          <a:lstStyle/>
          <a:p>
            <a:fld id="{5D335F81-C8B0-420C-89F2-21813261C002}" type="slidenum">
              <a:rPr lang="en-US" smtClean="0"/>
              <a:t>3</a:t>
            </a:fld>
            <a:endParaRPr lang="en-US" dirty="0"/>
          </a:p>
        </p:txBody>
      </p:sp>
    </p:spTree>
    <p:extLst>
      <p:ext uri="{BB962C8B-B14F-4D97-AF65-F5344CB8AC3E}">
        <p14:creationId xmlns:p14="http://schemas.microsoft.com/office/powerpoint/2010/main" val="1658858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1066800" y="1828800"/>
            <a:ext cx="6705600" cy="23622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FF0000"/>
              </a:solidFill>
            </a:endParaRPr>
          </a:p>
          <a:p>
            <a:r>
              <a:rPr lang="en-US" b="1" dirty="0">
                <a:solidFill>
                  <a:srgbClr val="FF0000"/>
                </a:solidFill>
              </a:rPr>
              <a:t>“Democracy Dies in Darkness”</a:t>
            </a:r>
            <a:br>
              <a:rPr lang="en-US" b="1" dirty="0">
                <a:solidFill>
                  <a:srgbClr val="FF0000"/>
                </a:solidFill>
              </a:rPr>
            </a:br>
            <a:r>
              <a:rPr lang="en-US" sz="2800" dirty="0"/>
              <a:t>(Washington Post masthead)</a:t>
            </a:r>
          </a:p>
          <a:p>
            <a:r>
              <a:rPr lang="en-US" sz="2800" dirty="0"/>
              <a:t>Let’s continue to keep the lights on.</a:t>
            </a:r>
          </a:p>
          <a:p>
            <a:endParaRPr lang="en-US" dirty="0"/>
          </a:p>
        </p:txBody>
      </p:sp>
      <p:sp>
        <p:nvSpPr>
          <p:cNvPr id="2" name="Slide Number Placeholder 1"/>
          <p:cNvSpPr>
            <a:spLocks noGrp="1"/>
          </p:cNvSpPr>
          <p:nvPr>
            <p:ph type="sldNum" sz="quarter" idx="12"/>
          </p:nvPr>
        </p:nvSpPr>
        <p:spPr/>
        <p:txBody>
          <a:bodyPr/>
          <a:lstStyle/>
          <a:p>
            <a:fld id="{5D335F81-C8B0-420C-89F2-21813261C002}" type="slidenum">
              <a:rPr lang="en-US" smtClean="0"/>
              <a:t>30</a:t>
            </a:fld>
            <a:endParaRPr lang="en-US" dirty="0"/>
          </a:p>
        </p:txBody>
      </p:sp>
    </p:spTree>
    <p:extLst>
      <p:ext uri="{BB962C8B-B14F-4D97-AF65-F5344CB8AC3E}">
        <p14:creationId xmlns:p14="http://schemas.microsoft.com/office/powerpoint/2010/main" val="188292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69302" y="1664111"/>
            <a:ext cx="3810000" cy="830997"/>
          </a:xfrm>
          <a:prstGeom prst="rect">
            <a:avLst/>
          </a:prstGeom>
        </p:spPr>
        <p:txBody>
          <a:bodyPr wrap="square">
            <a:spAutoFit/>
          </a:bodyPr>
          <a:lstStyle/>
          <a:p>
            <a:r>
              <a:rPr lang="en-US" sz="2400" b="1" dirty="0">
                <a:solidFill>
                  <a:srgbClr val="FF0000"/>
                </a:solidFill>
              </a:rPr>
              <a:t>Now</a:t>
            </a:r>
          </a:p>
          <a:p>
            <a:pPr marL="285750" indent="-285750">
              <a:buFont typeface="Arial" panose="020B0604020202020204" pitchFamily="34" charset="0"/>
              <a:buChar char="•"/>
            </a:pPr>
            <a:r>
              <a:rPr lang="en-US" sz="2400" b="1" dirty="0"/>
              <a:t>League of Women Voters</a:t>
            </a:r>
          </a:p>
        </p:txBody>
      </p:sp>
      <p:sp>
        <p:nvSpPr>
          <p:cNvPr id="3" name="Slide Number Placeholder 2"/>
          <p:cNvSpPr>
            <a:spLocks noGrp="1"/>
          </p:cNvSpPr>
          <p:nvPr>
            <p:ph type="sldNum" sz="quarter" idx="12"/>
          </p:nvPr>
        </p:nvSpPr>
        <p:spPr/>
        <p:txBody>
          <a:bodyPr/>
          <a:lstStyle/>
          <a:p>
            <a:fld id="{5D335F81-C8B0-420C-89F2-21813261C002}" type="slidenum">
              <a:rPr lang="en-US" smtClean="0"/>
              <a:t>4</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3505201" cy="1200329"/>
          </a:xfrm>
          <a:prstGeom prst="rect">
            <a:avLst/>
          </a:prstGeom>
        </p:spPr>
        <p:txBody>
          <a:bodyPr wrap="square">
            <a:spAutoFit/>
          </a:bodyPr>
          <a:lstStyle/>
          <a:p>
            <a:r>
              <a:rPr lang="en-US" sz="2400" b="1" dirty="0">
                <a:solidFill>
                  <a:srgbClr val="FF0000"/>
                </a:solidFill>
              </a:rPr>
              <a:t>Then</a:t>
            </a:r>
          </a:p>
          <a:p>
            <a:pPr marL="285750" indent="-285750">
              <a:buFont typeface="Arial" panose="020B0604020202020204" pitchFamily="34" charset="0"/>
              <a:buChar char="•"/>
            </a:pPr>
            <a:r>
              <a:rPr lang="en-US" sz="2400" b="1" dirty="0"/>
              <a:t>Equal Suffrage League of Virginia</a:t>
            </a:r>
          </a:p>
        </p:txBody>
      </p:sp>
      <p:sp>
        <p:nvSpPr>
          <p:cNvPr id="9" name="Rectangle 8">
            <a:extLst>
              <a:ext uri="{FF2B5EF4-FFF2-40B4-BE49-F238E27FC236}">
                <a16:creationId xmlns:a16="http://schemas.microsoft.com/office/drawing/2014/main" id="{D00847CF-175B-4CA3-BA99-1BA45CD8484F}"/>
              </a:ext>
            </a:extLst>
          </p:cNvPr>
          <p:cNvSpPr/>
          <p:nvPr/>
        </p:nvSpPr>
        <p:spPr>
          <a:xfrm>
            <a:off x="1371601" y="3438626"/>
            <a:ext cx="6324600" cy="830997"/>
          </a:xfrm>
          <a:prstGeom prst="rect">
            <a:avLst/>
          </a:prstGeom>
        </p:spPr>
        <p:txBody>
          <a:bodyPr wrap="square">
            <a:spAutoFit/>
          </a:bodyPr>
          <a:lstStyle/>
          <a:p>
            <a:pPr marL="285750" indent="-285750">
              <a:buFont typeface="Arial" panose="020B0604020202020204" pitchFamily="34" charset="0"/>
              <a:buChar char="•"/>
            </a:pPr>
            <a:r>
              <a:rPr lang="en-US" sz="2400" dirty="0"/>
              <a:t>Much more than the name change was the attitude change….</a:t>
            </a:r>
            <a:endParaRPr lang="en-US" sz="2400" b="1" dirty="0"/>
          </a:p>
        </p:txBody>
      </p:sp>
    </p:spTree>
    <p:extLst>
      <p:ext uri="{BB962C8B-B14F-4D97-AF65-F5344CB8AC3E}">
        <p14:creationId xmlns:p14="http://schemas.microsoft.com/office/powerpoint/2010/main" val="267523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5</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491198" y="1823053"/>
            <a:ext cx="4114799" cy="3323987"/>
          </a:xfrm>
          <a:prstGeom prst="rect">
            <a:avLst/>
          </a:prstGeom>
        </p:spPr>
        <p:txBody>
          <a:bodyPr wrap="square">
            <a:spAutoFit/>
          </a:bodyPr>
          <a:lstStyle/>
          <a:p>
            <a:r>
              <a:rPr lang="en-US" b="1" dirty="0">
                <a:solidFill>
                  <a:srgbClr val="FF0000"/>
                </a:solidFill>
              </a:rPr>
              <a:t>Then</a:t>
            </a:r>
          </a:p>
          <a:p>
            <a:pPr marL="285750" indent="-285750">
              <a:buFont typeface="Arial" panose="020B0604020202020204" pitchFamily="34" charset="0"/>
              <a:buChar char="•"/>
            </a:pPr>
            <a:r>
              <a:rPr lang="en-US" sz="2400" dirty="0"/>
              <a:t>Adele Clark and her artist friends (after organizing the </a:t>
            </a:r>
            <a:r>
              <a:rPr lang="en-US" sz="2400" b="1" dirty="0"/>
              <a:t>ESL on November 20, 1909</a:t>
            </a:r>
            <a:r>
              <a:rPr lang="en-US" sz="2400" dirty="0"/>
              <a:t>) had easels on the </a:t>
            </a:r>
            <a:r>
              <a:rPr lang="en-US" sz="2400" u="sng" dirty="0"/>
              <a:t>street corners i</a:t>
            </a:r>
            <a:r>
              <a:rPr lang="en-US" sz="2400" dirty="0"/>
              <a:t>n Richmond to sketch and gather crowds to start conversations about suffrage.  </a:t>
            </a:r>
            <a:endParaRPr lang="en-US" sz="3200" b="1" dirty="0"/>
          </a:p>
        </p:txBody>
      </p:sp>
      <p:pic>
        <p:nvPicPr>
          <p:cNvPr id="1026" name="Picture 1">
            <a:extLst>
              <a:ext uri="{FF2B5EF4-FFF2-40B4-BE49-F238E27FC236}">
                <a16:creationId xmlns:a16="http://schemas.microsoft.com/office/drawing/2014/main" id="{3DA4CE40-06D7-4FD1-96E8-AA888D376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89" t="15530" r="46672" b="18497"/>
          <a:stretch>
            <a:fillRect/>
          </a:stretch>
        </p:blipFill>
        <p:spPr bwMode="auto">
          <a:xfrm>
            <a:off x="4630370" y="1892460"/>
            <a:ext cx="3132506" cy="317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37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25658" y="1708468"/>
            <a:ext cx="3236742" cy="1292662"/>
          </a:xfrm>
          <a:prstGeom prst="rect">
            <a:avLst/>
          </a:prstGeom>
        </p:spPr>
        <p:txBody>
          <a:bodyPr wrap="square">
            <a:spAutoFit/>
          </a:bodyPr>
          <a:lstStyle/>
          <a:p>
            <a:r>
              <a:rPr lang="en-US" sz="2400" dirty="0"/>
              <a:t>Now</a:t>
            </a:r>
          </a:p>
          <a:p>
            <a:r>
              <a:rPr lang="en-US" dirty="0"/>
              <a:t>In 2019, Women gather on the streets of D.C. and on the steps of SCOTUS</a:t>
            </a:r>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6</a:t>
            </a:fld>
            <a:endParaRPr lang="en-US" dirty="0"/>
          </a:p>
        </p:txBody>
      </p:sp>
      <p:sp>
        <p:nvSpPr>
          <p:cNvPr id="5" name="Rectangle 2">
            <a:extLst>
              <a:ext uri="{FF2B5EF4-FFF2-40B4-BE49-F238E27FC236}">
                <a16:creationId xmlns:a16="http://schemas.microsoft.com/office/drawing/2014/main" id="{330E4438-0793-4C94-8AB7-6B4AF8E3C848}"/>
              </a:ext>
            </a:extLst>
          </p:cNvPr>
          <p:cNvSpPr>
            <a:spLocks noChangeArrowheads="1"/>
          </p:cNvSpPr>
          <p:nvPr/>
        </p:nvSpPr>
        <p:spPr bwMode="auto">
          <a:xfrm>
            <a:off x="4572000" y="23552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3E3697FA-C84B-4674-9281-63136E5D6D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00" t="31307" r="40698" b="10448"/>
          <a:stretch/>
        </p:blipFill>
        <p:spPr bwMode="auto">
          <a:xfrm>
            <a:off x="724486" y="3285783"/>
            <a:ext cx="2924175" cy="203517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885E0A06-815C-4346-9A4F-4FF294AA73BC}"/>
              </a:ext>
            </a:extLst>
          </p:cNvPr>
          <p:cNvSpPr>
            <a:spLocks noChangeArrowheads="1"/>
          </p:cNvSpPr>
          <p:nvPr/>
        </p:nvSpPr>
        <p:spPr bwMode="auto">
          <a:xfrm>
            <a:off x="4572000" y="5107976"/>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2" name="Picture 1">
            <a:extLst>
              <a:ext uri="{FF2B5EF4-FFF2-40B4-BE49-F238E27FC236}">
                <a16:creationId xmlns:a16="http://schemas.microsoft.com/office/drawing/2014/main" id="{4A9CD93A-72D9-4EA5-801E-C3E563BF23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46" t="19637" r="7115" b="4904"/>
          <a:stretch/>
        </p:blipFill>
        <p:spPr bwMode="auto">
          <a:xfrm>
            <a:off x="4235548" y="2925463"/>
            <a:ext cx="4417841" cy="26384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6F689D1E-8601-4CDD-9ACC-2B417CAE6634}"/>
              </a:ext>
            </a:extLst>
          </p:cNvPr>
          <p:cNvSpPr>
            <a:spLocks noChangeArrowheads="1"/>
          </p:cNvSpPr>
          <p:nvPr/>
        </p:nvSpPr>
        <p:spPr bwMode="auto">
          <a:xfrm>
            <a:off x="-1066" y="5639555"/>
            <a:ext cx="8840266"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6026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69302" y="1664111"/>
            <a:ext cx="3810000" cy="461665"/>
          </a:xfrm>
          <a:prstGeom prst="rect">
            <a:avLst/>
          </a:prstGeom>
        </p:spPr>
        <p:txBody>
          <a:bodyPr wrap="square">
            <a:spAutoFit/>
          </a:bodyPr>
          <a:lstStyle/>
          <a:p>
            <a:pPr marL="285750" indent="-285750">
              <a:buFont typeface="Arial" panose="020B0604020202020204" pitchFamily="34" charset="0"/>
              <a:buChar char="•"/>
            </a:pPr>
            <a:r>
              <a:rPr lang="en-US" sz="2400" dirty="0"/>
              <a:t>Now</a:t>
            </a:r>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7</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3505201" cy="2123658"/>
          </a:xfrm>
          <a:prstGeom prst="rect">
            <a:avLst/>
          </a:prstGeom>
        </p:spPr>
        <p:txBody>
          <a:bodyPr wrap="square">
            <a:spAutoFit/>
          </a:bodyPr>
          <a:lstStyle/>
          <a:p>
            <a:r>
              <a:rPr lang="en-US" sz="2400" dirty="0"/>
              <a:t>Then – Child Labor</a:t>
            </a:r>
            <a:endParaRPr lang="en-US" dirty="0"/>
          </a:p>
          <a:p>
            <a:pPr marL="285750" indent="-285750">
              <a:buFont typeface="Arial" panose="020B0604020202020204" pitchFamily="34" charset="0"/>
              <a:buChar char="•"/>
            </a:pPr>
            <a:r>
              <a:rPr lang="en-US" dirty="0"/>
              <a:t>1909: First issue for inspiring interest in women’s suffrage: child labor issues after learning of children who worked in cotton mills were dying at ages 8 to 12 because of lint in mills.</a:t>
            </a:r>
            <a:endParaRPr lang="en-US" sz="2400" b="1" dirty="0"/>
          </a:p>
        </p:txBody>
      </p:sp>
      <p:pic>
        <p:nvPicPr>
          <p:cNvPr id="5" name="Picture 4">
            <a:extLst>
              <a:ext uri="{FF2B5EF4-FFF2-40B4-BE49-F238E27FC236}">
                <a16:creationId xmlns:a16="http://schemas.microsoft.com/office/drawing/2014/main" id="{04277A6D-146F-4611-88DF-2F414A0AA27F}"/>
              </a:ext>
            </a:extLst>
          </p:cNvPr>
          <p:cNvPicPr>
            <a:picLocks noChangeAspect="1"/>
          </p:cNvPicPr>
          <p:nvPr/>
        </p:nvPicPr>
        <p:blipFill rotWithShape="1">
          <a:blip r:embed="rId3"/>
          <a:srcRect l="24167" t="15940" r="24167" b="8499"/>
          <a:stretch/>
        </p:blipFill>
        <p:spPr>
          <a:xfrm>
            <a:off x="4114800" y="1664111"/>
            <a:ext cx="4724400" cy="3884613"/>
          </a:xfrm>
          <a:prstGeom prst="rect">
            <a:avLst/>
          </a:prstGeom>
        </p:spPr>
      </p:pic>
    </p:spTree>
    <p:extLst>
      <p:ext uri="{BB962C8B-B14F-4D97-AF65-F5344CB8AC3E}">
        <p14:creationId xmlns:p14="http://schemas.microsoft.com/office/powerpoint/2010/main" val="406036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85800" y="1823325"/>
            <a:ext cx="7620000" cy="3785652"/>
          </a:xfrm>
          <a:prstGeom prst="rect">
            <a:avLst/>
          </a:prstGeom>
        </p:spPr>
        <p:txBody>
          <a:bodyPr wrap="square">
            <a:spAutoFit/>
          </a:bodyPr>
          <a:lstStyle/>
          <a:p>
            <a:r>
              <a:rPr lang="en-US" sz="2400" b="1" dirty="0">
                <a:solidFill>
                  <a:srgbClr val="FF0000"/>
                </a:solidFill>
              </a:rPr>
              <a:t>Now – Children’s Issues</a:t>
            </a:r>
          </a:p>
          <a:p>
            <a:pPr marL="285750" indent="-285750">
              <a:buFont typeface="Arial" panose="020B0604020202020204" pitchFamily="34" charset="0"/>
              <a:buChar char="•"/>
            </a:pPr>
            <a:r>
              <a:rPr lang="en-US" sz="2400" dirty="0"/>
              <a:t>Child Care - Support programs and policies to expand the supply of affordable, quality child care for all who need it </a:t>
            </a:r>
          </a:p>
          <a:p>
            <a:pPr marL="285750" indent="-285750">
              <a:buFont typeface="Arial" panose="020B0604020202020204" pitchFamily="34" charset="0"/>
              <a:buChar char="•"/>
            </a:pPr>
            <a:r>
              <a:rPr lang="en-US" sz="2400" dirty="0"/>
              <a:t>Early Intervention for Children at Risk - Support policies and programs that promote the well-being, development and safety of all children</a:t>
            </a:r>
          </a:p>
          <a:p>
            <a:pPr marL="285750" indent="-285750">
              <a:buFont typeface="Arial" panose="020B0604020202020204" pitchFamily="34" charset="0"/>
              <a:buChar char="•"/>
            </a:pPr>
            <a:r>
              <a:rPr lang="en-US" sz="2400" dirty="0"/>
              <a:t>Violence Prevention - Support violence prevention programs in communities</a:t>
            </a:r>
          </a:p>
          <a:p>
            <a:pPr marL="285750" indent="-285750">
              <a:buFont typeface="Arial" panose="020B0604020202020204" pitchFamily="34" charset="0"/>
              <a:buChar char="•"/>
            </a:pPr>
            <a:r>
              <a:rPr lang="en-US" sz="2400" dirty="0"/>
              <a:t>And more - Bullying, safety at schools, social media exploitation,...</a:t>
            </a:r>
            <a:endParaRPr lang="en-US" sz="32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8</a:t>
            </a:fld>
            <a:endParaRPr lang="en-US" dirty="0"/>
          </a:p>
        </p:txBody>
      </p:sp>
    </p:spTree>
    <p:extLst>
      <p:ext uri="{BB962C8B-B14F-4D97-AF65-F5344CB8AC3E}">
        <p14:creationId xmlns:p14="http://schemas.microsoft.com/office/powerpoint/2010/main" val="2077925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9</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7848601" cy="3662541"/>
          </a:xfrm>
          <a:prstGeom prst="rect">
            <a:avLst/>
          </a:prstGeom>
        </p:spPr>
        <p:txBody>
          <a:bodyPr wrap="square">
            <a:spAutoFit/>
          </a:bodyPr>
          <a:lstStyle/>
          <a:p>
            <a:r>
              <a:rPr lang="en-US" sz="3200" b="1" dirty="0">
                <a:solidFill>
                  <a:srgbClr val="FF0000"/>
                </a:solidFill>
              </a:rPr>
              <a:t>Then</a:t>
            </a:r>
          </a:p>
          <a:p>
            <a:r>
              <a:rPr lang="en-US" sz="2400" dirty="0"/>
              <a:t>In 1909, the very idea of women voting contradicted the traditional role of men and women in society. More critical in Virginia, where the ESL worked for a state suffrage amendment, was the fear that giving the vote to women would lead to black women voting which would upset the balance of power in Virginia and throughout the South.</a:t>
            </a:r>
          </a:p>
          <a:p>
            <a:r>
              <a:rPr lang="en-US" sz="2400" dirty="0"/>
              <a:t>Now: (Guess they were right.) </a:t>
            </a:r>
          </a:p>
          <a:p>
            <a:pPr marL="285750" indent="-285750">
              <a:buFont typeface="Arial" panose="020B0604020202020204" pitchFamily="34" charset="0"/>
              <a:buChar char="•"/>
            </a:pPr>
            <a:endParaRPr lang="en-US" sz="3200" b="1" dirty="0"/>
          </a:p>
        </p:txBody>
      </p:sp>
    </p:spTree>
    <p:extLst>
      <p:ext uri="{BB962C8B-B14F-4D97-AF65-F5344CB8AC3E}">
        <p14:creationId xmlns:p14="http://schemas.microsoft.com/office/powerpoint/2010/main" val="1960992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2522</TotalTime>
  <Words>1928</Words>
  <Application>Microsoft Office PowerPoint</Application>
  <PresentationFormat>On-screen Show (4:3)</PresentationFormat>
  <Paragraphs>279</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The League of Women Voters United States, Virginia and  Prince William Area</vt:lpstr>
      <vt:lpstr>1800s – 1930s </vt:lpstr>
      <vt:lpstr>1940s-2000s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League Pamphlet - 1919</vt:lpstr>
      <vt:lpstr>LWV-VA 2018</vt:lpstr>
      <vt:lpstr>PowerPoint Presentation</vt:lpstr>
      <vt:lpstr>Today’s Issues for the LWV-VA</vt:lpstr>
      <vt:lpstr>Today’s Issues for LWV-PWA</vt:lpstr>
      <vt:lpstr>PowerPoint Presentation</vt:lpstr>
      <vt:lpstr>How do we learn about the Issues?</vt:lpstr>
      <vt:lpstr>PowerPoint Presentation</vt:lpstr>
      <vt:lpstr>PowerPoint Presentation</vt:lpstr>
      <vt:lpstr>PowerPoint Presentation</vt:lpstr>
      <vt:lpstr>PowerPoint Presentation</vt:lpstr>
      <vt:lpstr>PowerPoint Presentation</vt:lpstr>
      <vt:lpstr>1920 to 2020</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CarolP</dc:creator>
  <cp:lastModifiedBy>Carol Proven</cp:lastModifiedBy>
  <cp:revision>59</cp:revision>
  <dcterms:created xsi:type="dcterms:W3CDTF">2017-09-12T15:19:27Z</dcterms:created>
  <dcterms:modified xsi:type="dcterms:W3CDTF">2019-03-28T04:29:41Z</dcterms:modified>
</cp:coreProperties>
</file>