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64" r:id="rId8"/>
    <p:sldId id="259" r:id="rId9"/>
    <p:sldId id="261" r:id="rId10"/>
    <p:sldId id="262" r:id="rId11"/>
    <p:sldId id="263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55AB5-6D27-4175-9B40-3CB897B1A9B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2C9882-BA17-4159-8733-1016B858E158}">
      <dgm:prSet/>
      <dgm:spPr/>
      <dgm:t>
        <a:bodyPr/>
        <a:lstStyle/>
        <a:p>
          <a:r>
            <a:rPr lang="en-US" dirty="0"/>
            <a:t>Restoration of Returning Citizens Voting Access </a:t>
          </a:r>
        </a:p>
      </dgm:t>
    </dgm:pt>
    <dgm:pt modelId="{7EB9157B-9C4C-4E47-B34A-9341EFCD568F}" type="parTrans" cxnId="{45FBB35C-C50A-4E76-9D04-DC6FC8BDD70B}">
      <dgm:prSet/>
      <dgm:spPr/>
      <dgm:t>
        <a:bodyPr/>
        <a:lstStyle/>
        <a:p>
          <a:endParaRPr lang="en-US"/>
        </a:p>
      </dgm:t>
    </dgm:pt>
    <dgm:pt modelId="{87A3DC6B-1F49-4AC8-B6B7-D7BC865F7351}" type="sibTrans" cxnId="{45FBB35C-C50A-4E76-9D04-DC6FC8BDD70B}">
      <dgm:prSet/>
      <dgm:spPr/>
      <dgm:t>
        <a:bodyPr/>
        <a:lstStyle/>
        <a:p>
          <a:endParaRPr lang="en-US"/>
        </a:p>
      </dgm:t>
    </dgm:pt>
    <dgm:pt modelId="{77AA8DF3-0D73-4810-873F-9583E9BF3C7F}">
      <dgm:prSet/>
      <dgm:spPr/>
      <dgm:t>
        <a:bodyPr/>
        <a:lstStyle/>
        <a:p>
          <a:r>
            <a:rPr lang="en-US"/>
            <a:t>The permanent removal of the Witness Requirement on Mail-In Ballots </a:t>
          </a:r>
        </a:p>
      </dgm:t>
    </dgm:pt>
    <dgm:pt modelId="{6AA760DA-4303-43D0-B830-4459B320BCAB}" type="parTrans" cxnId="{D4CC1DF2-14B4-4A79-ABD5-6131B27ACD10}">
      <dgm:prSet/>
      <dgm:spPr/>
      <dgm:t>
        <a:bodyPr/>
        <a:lstStyle/>
        <a:p>
          <a:endParaRPr lang="en-US"/>
        </a:p>
      </dgm:t>
    </dgm:pt>
    <dgm:pt modelId="{412AE1DC-CAD0-4E9C-BB43-67B6927E0D74}" type="sibTrans" cxnId="{D4CC1DF2-14B4-4A79-ABD5-6131B27ACD10}">
      <dgm:prSet/>
      <dgm:spPr/>
      <dgm:t>
        <a:bodyPr/>
        <a:lstStyle/>
        <a:p>
          <a:endParaRPr lang="en-US"/>
        </a:p>
      </dgm:t>
    </dgm:pt>
    <dgm:pt modelId="{B49E091A-EE51-4938-967A-E557D8359028}">
      <dgm:prSet/>
      <dgm:spPr/>
      <dgm:t>
        <a:bodyPr/>
        <a:lstStyle/>
        <a:p>
          <a:r>
            <a:rPr lang="en-US"/>
            <a:t>Opposition to Vouchers and Tuition Tax Credits to Private Schools or any “Portability of Funds diverted from Public Schools to Private Schools”.</a:t>
          </a:r>
        </a:p>
      </dgm:t>
    </dgm:pt>
    <dgm:pt modelId="{C799D7AC-C6E2-4D38-B462-59CED5CC768F}" type="parTrans" cxnId="{1799DDE0-BFB6-4B75-9A4C-9F98BF1BB872}">
      <dgm:prSet/>
      <dgm:spPr/>
      <dgm:t>
        <a:bodyPr/>
        <a:lstStyle/>
        <a:p>
          <a:endParaRPr lang="en-US"/>
        </a:p>
      </dgm:t>
    </dgm:pt>
    <dgm:pt modelId="{40BD9B8F-538C-49E3-86A7-F121BC32B121}" type="sibTrans" cxnId="{1799DDE0-BFB6-4B75-9A4C-9F98BF1BB872}">
      <dgm:prSet/>
      <dgm:spPr/>
      <dgm:t>
        <a:bodyPr/>
        <a:lstStyle/>
        <a:p>
          <a:endParaRPr lang="en-US"/>
        </a:p>
      </dgm:t>
    </dgm:pt>
    <dgm:pt modelId="{62074EDC-EBE4-4984-B471-76719E311AFC}">
      <dgm:prSet/>
      <dgm:spPr/>
      <dgm:t>
        <a:bodyPr/>
        <a:lstStyle/>
        <a:p>
          <a:r>
            <a:rPr lang="en-US"/>
            <a:t>Campaign Finance Reform-Dark Money/Honest Ads Full disclosure</a:t>
          </a:r>
        </a:p>
      </dgm:t>
    </dgm:pt>
    <dgm:pt modelId="{B33C8900-080A-4E27-AAEF-E24B9F979B95}" type="parTrans" cxnId="{A37FF3A7-10DB-4999-999B-35760B16C888}">
      <dgm:prSet/>
      <dgm:spPr/>
      <dgm:t>
        <a:bodyPr/>
        <a:lstStyle/>
        <a:p>
          <a:endParaRPr lang="en-US"/>
        </a:p>
      </dgm:t>
    </dgm:pt>
    <dgm:pt modelId="{7DD184D6-3924-4258-A6B8-29FBE7D6D383}" type="sibTrans" cxnId="{A37FF3A7-10DB-4999-999B-35760B16C888}">
      <dgm:prSet/>
      <dgm:spPr/>
      <dgm:t>
        <a:bodyPr/>
        <a:lstStyle/>
        <a:p>
          <a:endParaRPr lang="en-US"/>
        </a:p>
      </dgm:t>
    </dgm:pt>
    <dgm:pt modelId="{6D063BFC-D7FE-4696-959D-B706BE5B0818}">
      <dgm:prSet/>
      <dgm:spPr/>
      <dgm:t>
        <a:bodyPr/>
        <a:lstStyle/>
        <a:p>
          <a:r>
            <a:rPr lang="en-US" dirty="0"/>
            <a:t>Floods-Full disclosure of the Flood Zones to potential buyers or renters to receive knowledge (beforehand) as to whether they are about to move into a flood zone.  </a:t>
          </a:r>
        </a:p>
      </dgm:t>
    </dgm:pt>
    <dgm:pt modelId="{6F355E3C-38E1-455F-975D-29C4D678CF52}" type="parTrans" cxnId="{973F9D04-5974-4D01-9568-ADF5135B73E6}">
      <dgm:prSet/>
      <dgm:spPr/>
      <dgm:t>
        <a:bodyPr/>
        <a:lstStyle/>
        <a:p>
          <a:endParaRPr lang="en-US"/>
        </a:p>
      </dgm:t>
    </dgm:pt>
    <dgm:pt modelId="{CEA12C2D-80E7-406D-9571-54AB1D228A18}" type="sibTrans" cxnId="{973F9D04-5974-4D01-9568-ADF5135B73E6}">
      <dgm:prSet/>
      <dgm:spPr/>
      <dgm:t>
        <a:bodyPr/>
        <a:lstStyle/>
        <a:p>
          <a:endParaRPr lang="en-US"/>
        </a:p>
      </dgm:t>
    </dgm:pt>
    <dgm:pt modelId="{5B968CC2-859A-4A5E-830C-A8821B438386}" type="pres">
      <dgm:prSet presAssocID="{97255AB5-6D27-4175-9B40-3CB897B1A9BE}" presName="diagram" presStyleCnt="0">
        <dgm:presLayoutVars>
          <dgm:dir/>
          <dgm:resizeHandles val="exact"/>
        </dgm:presLayoutVars>
      </dgm:prSet>
      <dgm:spPr/>
    </dgm:pt>
    <dgm:pt modelId="{99706B7B-C8DB-47FD-8532-491FCA9E130F}" type="pres">
      <dgm:prSet presAssocID="{972C9882-BA17-4159-8733-1016B858E158}" presName="node" presStyleLbl="node1" presStyleIdx="0" presStyleCnt="5">
        <dgm:presLayoutVars>
          <dgm:bulletEnabled val="1"/>
        </dgm:presLayoutVars>
      </dgm:prSet>
      <dgm:spPr/>
    </dgm:pt>
    <dgm:pt modelId="{32D1B994-DF23-444F-88F3-5C1E83E7421C}" type="pres">
      <dgm:prSet presAssocID="{87A3DC6B-1F49-4AC8-B6B7-D7BC865F7351}" presName="sibTrans" presStyleCnt="0"/>
      <dgm:spPr/>
    </dgm:pt>
    <dgm:pt modelId="{6543844F-98AD-49A4-A428-8DBC453301E1}" type="pres">
      <dgm:prSet presAssocID="{77AA8DF3-0D73-4810-873F-9583E9BF3C7F}" presName="node" presStyleLbl="node1" presStyleIdx="1" presStyleCnt="5">
        <dgm:presLayoutVars>
          <dgm:bulletEnabled val="1"/>
        </dgm:presLayoutVars>
      </dgm:prSet>
      <dgm:spPr/>
    </dgm:pt>
    <dgm:pt modelId="{1752D688-D9F6-46D6-9177-CA7BA0FD4CCC}" type="pres">
      <dgm:prSet presAssocID="{412AE1DC-CAD0-4E9C-BB43-67B6927E0D74}" presName="sibTrans" presStyleCnt="0"/>
      <dgm:spPr/>
    </dgm:pt>
    <dgm:pt modelId="{16B57529-CAF0-4CFD-AEA8-49904100DEC4}" type="pres">
      <dgm:prSet presAssocID="{B49E091A-EE51-4938-967A-E557D8359028}" presName="node" presStyleLbl="node1" presStyleIdx="2" presStyleCnt="5">
        <dgm:presLayoutVars>
          <dgm:bulletEnabled val="1"/>
        </dgm:presLayoutVars>
      </dgm:prSet>
      <dgm:spPr/>
    </dgm:pt>
    <dgm:pt modelId="{578D5098-0221-4A0B-BDB9-0E90EFC8EBD8}" type="pres">
      <dgm:prSet presAssocID="{40BD9B8F-538C-49E3-86A7-F121BC32B121}" presName="sibTrans" presStyleCnt="0"/>
      <dgm:spPr/>
    </dgm:pt>
    <dgm:pt modelId="{A63B094E-DB52-446B-9C92-F4EE11936188}" type="pres">
      <dgm:prSet presAssocID="{62074EDC-EBE4-4984-B471-76719E311AFC}" presName="node" presStyleLbl="node1" presStyleIdx="3" presStyleCnt="5">
        <dgm:presLayoutVars>
          <dgm:bulletEnabled val="1"/>
        </dgm:presLayoutVars>
      </dgm:prSet>
      <dgm:spPr/>
    </dgm:pt>
    <dgm:pt modelId="{4DE2BF5B-C7E6-42F4-A1AC-3B6ADD338068}" type="pres">
      <dgm:prSet presAssocID="{7DD184D6-3924-4258-A6B8-29FBE7D6D383}" presName="sibTrans" presStyleCnt="0"/>
      <dgm:spPr/>
    </dgm:pt>
    <dgm:pt modelId="{A266B6F8-C8A1-4E80-940B-18DEFA772808}" type="pres">
      <dgm:prSet presAssocID="{6D063BFC-D7FE-4696-959D-B706BE5B0818}" presName="node" presStyleLbl="node1" presStyleIdx="4" presStyleCnt="5">
        <dgm:presLayoutVars>
          <dgm:bulletEnabled val="1"/>
        </dgm:presLayoutVars>
      </dgm:prSet>
      <dgm:spPr/>
    </dgm:pt>
  </dgm:ptLst>
  <dgm:cxnLst>
    <dgm:cxn modelId="{973F9D04-5974-4D01-9568-ADF5135B73E6}" srcId="{97255AB5-6D27-4175-9B40-3CB897B1A9BE}" destId="{6D063BFC-D7FE-4696-959D-B706BE5B0818}" srcOrd="4" destOrd="0" parTransId="{6F355E3C-38E1-455F-975D-29C4D678CF52}" sibTransId="{CEA12C2D-80E7-406D-9571-54AB1D228A18}"/>
    <dgm:cxn modelId="{45FBB35C-C50A-4E76-9D04-DC6FC8BDD70B}" srcId="{97255AB5-6D27-4175-9B40-3CB897B1A9BE}" destId="{972C9882-BA17-4159-8733-1016B858E158}" srcOrd="0" destOrd="0" parTransId="{7EB9157B-9C4C-4E47-B34A-9341EFCD568F}" sibTransId="{87A3DC6B-1F49-4AC8-B6B7-D7BC865F7351}"/>
    <dgm:cxn modelId="{796AAA72-291D-43D0-AC26-803915D6181C}" type="presOf" srcId="{B49E091A-EE51-4938-967A-E557D8359028}" destId="{16B57529-CAF0-4CFD-AEA8-49904100DEC4}" srcOrd="0" destOrd="0" presId="urn:microsoft.com/office/officeart/2005/8/layout/default"/>
    <dgm:cxn modelId="{1813DD7B-11E5-4A21-937F-AA8B16A189BB}" type="presOf" srcId="{972C9882-BA17-4159-8733-1016B858E158}" destId="{99706B7B-C8DB-47FD-8532-491FCA9E130F}" srcOrd="0" destOrd="0" presId="urn:microsoft.com/office/officeart/2005/8/layout/default"/>
    <dgm:cxn modelId="{FF215281-AC1B-4C57-9D15-B4B86A162E10}" type="presOf" srcId="{77AA8DF3-0D73-4810-873F-9583E9BF3C7F}" destId="{6543844F-98AD-49A4-A428-8DBC453301E1}" srcOrd="0" destOrd="0" presId="urn:microsoft.com/office/officeart/2005/8/layout/default"/>
    <dgm:cxn modelId="{EC1C2686-8CB6-4F38-9D39-F986D3BE2D68}" type="presOf" srcId="{62074EDC-EBE4-4984-B471-76719E311AFC}" destId="{A63B094E-DB52-446B-9C92-F4EE11936188}" srcOrd="0" destOrd="0" presId="urn:microsoft.com/office/officeart/2005/8/layout/default"/>
    <dgm:cxn modelId="{A37FF3A7-10DB-4999-999B-35760B16C888}" srcId="{97255AB5-6D27-4175-9B40-3CB897B1A9BE}" destId="{62074EDC-EBE4-4984-B471-76719E311AFC}" srcOrd="3" destOrd="0" parTransId="{B33C8900-080A-4E27-AAEF-E24B9F979B95}" sibTransId="{7DD184D6-3924-4258-A6B8-29FBE7D6D383}"/>
    <dgm:cxn modelId="{5AC720B7-88DF-40D2-BB39-4A2379A1200B}" type="presOf" srcId="{6D063BFC-D7FE-4696-959D-B706BE5B0818}" destId="{A266B6F8-C8A1-4E80-940B-18DEFA772808}" srcOrd="0" destOrd="0" presId="urn:microsoft.com/office/officeart/2005/8/layout/default"/>
    <dgm:cxn modelId="{1799DDE0-BFB6-4B75-9A4C-9F98BF1BB872}" srcId="{97255AB5-6D27-4175-9B40-3CB897B1A9BE}" destId="{B49E091A-EE51-4938-967A-E557D8359028}" srcOrd="2" destOrd="0" parTransId="{C799D7AC-C6E2-4D38-B462-59CED5CC768F}" sibTransId="{40BD9B8F-538C-49E3-86A7-F121BC32B121}"/>
    <dgm:cxn modelId="{CB0AB8E6-04F6-4128-AF2B-9F07CAFB5C7C}" type="presOf" srcId="{97255AB5-6D27-4175-9B40-3CB897B1A9BE}" destId="{5B968CC2-859A-4A5E-830C-A8821B438386}" srcOrd="0" destOrd="0" presId="urn:microsoft.com/office/officeart/2005/8/layout/default"/>
    <dgm:cxn modelId="{D4CC1DF2-14B4-4A79-ABD5-6131B27ACD10}" srcId="{97255AB5-6D27-4175-9B40-3CB897B1A9BE}" destId="{77AA8DF3-0D73-4810-873F-9583E9BF3C7F}" srcOrd="1" destOrd="0" parTransId="{6AA760DA-4303-43D0-B830-4459B320BCAB}" sibTransId="{412AE1DC-CAD0-4E9C-BB43-67B6927E0D74}"/>
    <dgm:cxn modelId="{3D87D226-7DAB-408D-AD16-7592AE584420}" type="presParOf" srcId="{5B968CC2-859A-4A5E-830C-A8821B438386}" destId="{99706B7B-C8DB-47FD-8532-491FCA9E130F}" srcOrd="0" destOrd="0" presId="urn:microsoft.com/office/officeart/2005/8/layout/default"/>
    <dgm:cxn modelId="{7C375E57-42E7-4139-9729-2E6E2ABCF960}" type="presParOf" srcId="{5B968CC2-859A-4A5E-830C-A8821B438386}" destId="{32D1B994-DF23-444F-88F3-5C1E83E7421C}" srcOrd="1" destOrd="0" presId="urn:microsoft.com/office/officeart/2005/8/layout/default"/>
    <dgm:cxn modelId="{B4DA1292-027A-49B7-A9D9-718CB636CA15}" type="presParOf" srcId="{5B968CC2-859A-4A5E-830C-A8821B438386}" destId="{6543844F-98AD-49A4-A428-8DBC453301E1}" srcOrd="2" destOrd="0" presId="urn:microsoft.com/office/officeart/2005/8/layout/default"/>
    <dgm:cxn modelId="{E7707D62-5F4D-4455-9ABE-1B67B2B02AD7}" type="presParOf" srcId="{5B968CC2-859A-4A5E-830C-A8821B438386}" destId="{1752D688-D9F6-46D6-9177-CA7BA0FD4CCC}" srcOrd="3" destOrd="0" presId="urn:microsoft.com/office/officeart/2005/8/layout/default"/>
    <dgm:cxn modelId="{92B6CC21-8C2D-44A4-925E-95C1E96D94CD}" type="presParOf" srcId="{5B968CC2-859A-4A5E-830C-A8821B438386}" destId="{16B57529-CAF0-4CFD-AEA8-49904100DEC4}" srcOrd="4" destOrd="0" presId="urn:microsoft.com/office/officeart/2005/8/layout/default"/>
    <dgm:cxn modelId="{F3C7A82D-2D2B-4695-A959-9AC40EC34BEF}" type="presParOf" srcId="{5B968CC2-859A-4A5E-830C-A8821B438386}" destId="{578D5098-0221-4A0B-BDB9-0E90EFC8EBD8}" srcOrd="5" destOrd="0" presId="urn:microsoft.com/office/officeart/2005/8/layout/default"/>
    <dgm:cxn modelId="{55B47B53-76EA-4BE3-84F7-EBFC97981D2E}" type="presParOf" srcId="{5B968CC2-859A-4A5E-830C-A8821B438386}" destId="{A63B094E-DB52-446B-9C92-F4EE11936188}" srcOrd="6" destOrd="0" presId="urn:microsoft.com/office/officeart/2005/8/layout/default"/>
    <dgm:cxn modelId="{4F34BBD1-18E8-490B-A962-4A3DEC931B8D}" type="presParOf" srcId="{5B968CC2-859A-4A5E-830C-A8821B438386}" destId="{4DE2BF5B-C7E6-42F4-A1AC-3B6ADD338068}" srcOrd="7" destOrd="0" presId="urn:microsoft.com/office/officeart/2005/8/layout/default"/>
    <dgm:cxn modelId="{304D88ED-6DD4-479D-BBD1-A08ABCDCC8A5}" type="presParOf" srcId="{5B968CC2-859A-4A5E-830C-A8821B438386}" destId="{A266B6F8-C8A1-4E80-940B-18DEFA77280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06B7B-C8DB-47FD-8532-491FCA9E130F}">
      <dsp:nvSpPr>
        <dsp:cNvPr id="0" name=""/>
        <dsp:cNvSpPr/>
      </dsp:nvSpPr>
      <dsp:spPr>
        <a:xfrm>
          <a:off x="367137" y="1084"/>
          <a:ext cx="2771938" cy="166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Restoration of Returning Citizens Voting Access </a:t>
          </a:r>
        </a:p>
      </dsp:txBody>
      <dsp:txXfrm>
        <a:off x="367137" y="1084"/>
        <a:ext cx="2771938" cy="1663163"/>
      </dsp:txXfrm>
    </dsp:sp>
    <dsp:sp modelId="{6543844F-98AD-49A4-A428-8DBC453301E1}">
      <dsp:nvSpPr>
        <dsp:cNvPr id="0" name=""/>
        <dsp:cNvSpPr/>
      </dsp:nvSpPr>
      <dsp:spPr>
        <a:xfrm>
          <a:off x="3416270" y="1084"/>
          <a:ext cx="2771938" cy="166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permanent removal of the Witness Requirement on Mail-In Ballots </a:t>
          </a:r>
        </a:p>
      </dsp:txBody>
      <dsp:txXfrm>
        <a:off x="3416270" y="1084"/>
        <a:ext cx="2771938" cy="1663163"/>
      </dsp:txXfrm>
    </dsp:sp>
    <dsp:sp modelId="{16B57529-CAF0-4CFD-AEA8-49904100DEC4}">
      <dsp:nvSpPr>
        <dsp:cNvPr id="0" name=""/>
        <dsp:cNvSpPr/>
      </dsp:nvSpPr>
      <dsp:spPr>
        <a:xfrm>
          <a:off x="367137" y="1941441"/>
          <a:ext cx="2771938" cy="166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Opposition to Vouchers and Tuition Tax Credits to Private Schools or any “Portability of Funds diverted from Public Schools to Private Schools”.</a:t>
          </a:r>
        </a:p>
      </dsp:txBody>
      <dsp:txXfrm>
        <a:off x="367137" y="1941441"/>
        <a:ext cx="2771938" cy="1663163"/>
      </dsp:txXfrm>
    </dsp:sp>
    <dsp:sp modelId="{A63B094E-DB52-446B-9C92-F4EE11936188}">
      <dsp:nvSpPr>
        <dsp:cNvPr id="0" name=""/>
        <dsp:cNvSpPr/>
      </dsp:nvSpPr>
      <dsp:spPr>
        <a:xfrm>
          <a:off x="3416270" y="1941441"/>
          <a:ext cx="2771938" cy="166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Campaign Finance Reform-Dark Money/Honest Ads Full disclosure</a:t>
          </a:r>
        </a:p>
      </dsp:txBody>
      <dsp:txXfrm>
        <a:off x="3416270" y="1941441"/>
        <a:ext cx="2771938" cy="1663163"/>
      </dsp:txXfrm>
    </dsp:sp>
    <dsp:sp modelId="{A266B6F8-C8A1-4E80-940B-18DEFA772808}">
      <dsp:nvSpPr>
        <dsp:cNvPr id="0" name=""/>
        <dsp:cNvSpPr/>
      </dsp:nvSpPr>
      <dsp:spPr>
        <a:xfrm>
          <a:off x="1891704" y="3881798"/>
          <a:ext cx="2771938" cy="166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Floods-Full disclosure of the Flood Zones to potential buyers or renters to receive knowledge (beforehand) as to whether they are about to move into a flood zone.  </a:t>
          </a:r>
        </a:p>
      </dsp:txBody>
      <dsp:txXfrm>
        <a:off x="1891704" y="3881798"/>
        <a:ext cx="2771938" cy="1663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C85C-6A42-4E8C-BBC2-5F1006CDE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504B9-E413-40C0-8279-64A16951A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730-28FB-4942-9444-7188FE829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EFE92-A5EF-4DB2-BEAD-827F025B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B9C63-CB4D-4EBE-AA8C-C9A9FAD29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1DC67-9671-4DDF-B0B3-C5B8D3CA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23419-F093-4DA2-843A-6E7BE827A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59961-F6E9-491E-82E7-B6CCA3D8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8F4E2-9E1D-424D-BF46-8BD7132F1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3D885-900A-4408-B095-2714745D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5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AB700C-C546-48BF-B494-37C4A940F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9B427-3EE9-4302-90B2-A0064B812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43D89-465F-42DA-8267-066DDCB0E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8AE8D-7545-45C0-B81E-6BED8866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1C287-2E34-434C-BDD8-FC1A302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2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BCFF4-4C27-4F0D-9BFC-2CE0E48A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EB75E-6434-4B5E-8A6D-26451876A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DA76B-B661-4477-BC68-731B5BAB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4667F-CF82-4FB5-B250-29FF30E0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EC851-8258-4161-90FB-F17645A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08FE-B4AF-4005-BA3E-7BE65240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1C38F-826D-44C4-A828-8B2EF5B69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852C3-AE4A-4CAD-8630-3E9DC6ED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D32D3-3A58-4130-9A21-9CD2C06B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11B84-3EAF-4C15-9AA7-08FF9FDFF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8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28FC0-EF24-46F2-B156-65E522172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7EFA9-681F-44E7-B807-7C626D575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97FD4-326A-47B4-ACC0-59ACF0185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FCFB2-8837-4340-AB21-19551BF9D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4D8A9-7433-419C-AB93-78CF45C17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8A17F-C787-436A-AF87-A9A918C1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8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CA976-E3D8-4774-955F-CCB168322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D5094-080E-41C6-BDF8-581078055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61869-6F42-461E-A70F-45CDFBD80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5CF3F-D21D-4924-BCC1-3CE9F906E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73E0F7-43A3-4E24-A09E-18F09D4FA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44CB4-BEF8-4815-859E-FA138D05B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703029-FBF1-4206-8BE9-CFC18A20A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A7E418-C06B-40DC-88FB-38E34D44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4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DD54-51A0-4F93-96D4-3257D812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414CD-6DBB-438B-AA35-26EE9D01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3E42A-72EF-4E41-996F-EFF7B98C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036410-CA9E-402F-99DC-1C5CC726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D0880-EAF3-40D2-BF0C-A1A4AE85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4F717-1E58-4213-A31A-ED0A59CE2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6A1E9-F72A-4180-B4BE-B34997EA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5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1805D-CF2C-4BDD-B441-73B8C3F68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46163-6B4B-4B06-BF09-284FCB2E9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0E0D5-FB73-485C-8224-4897D1CE0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ECB74-CE2F-48F5-AC73-B548BF328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C8ED7-E250-4B45-A6E6-5634FF08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BF0E2-38EC-4F28-B06C-168AA490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3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6CB7B-5FF3-4AA4-9453-399E9A04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21695C-9E56-4411-96BD-65FB5F8E2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8890B-8C8F-47E4-8CB5-A44D83F95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BB6AC-5BB2-4AFD-9269-6D5DAB803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D9743-53C0-4BDA-9E3F-054FFCFD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A04E1-487E-4843-A220-38460A321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3B522-88E7-48C1-8920-93A76781E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D1A5A-0E1F-45DA-9E6E-40C380792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EEDFE-B81B-4035-95E5-1E7ED3DF2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C5DA-AAC4-4ED8-BE07-F5547F9EA027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C041-3AE9-4FBE-BECC-D567B1516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FEA5A-9F84-4EC2-989D-7CE1EE0FE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E6FF-C661-4E32-A601-85AC7208F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6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Advocacy@lwv-va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wv-va.org/issue-groups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s.virginia.gov/221/com/COM.HTM" TargetMode="External"/><Relationship Id="rId7" Type="http://schemas.openxmlformats.org/officeDocument/2006/relationships/hyperlink" Target="https://www.outreachcircle.com/swx266" TargetMode="External"/><Relationship Id="rId2" Type="http://schemas.openxmlformats.org/officeDocument/2006/relationships/hyperlink" Target="https://lis.virginia.gov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wv.org/sites/default/files/2021-09/LWV%20OutreachCircle%20Supporter%20Kit.pdf" TargetMode="External"/><Relationship Id="rId5" Type="http://schemas.openxmlformats.org/officeDocument/2006/relationships/hyperlink" Target="https://www.vpap.org/general-assembly/issues/" TargetMode="External"/><Relationship Id="rId4" Type="http://schemas.openxmlformats.org/officeDocument/2006/relationships/hyperlink" Target="http://dls.virginia.gov/pubs/calendar/cal2022_2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s.virginia.gov/cgi-bin/legp604.exe?221+com+H18" TargetMode="External"/><Relationship Id="rId7" Type="http://schemas.openxmlformats.org/officeDocument/2006/relationships/hyperlink" Target="https://lis.virginia.gov/cgi-bin/legp604.exe?221+doc+S0810118" TargetMode="External"/><Relationship Id="rId2" Type="http://schemas.openxmlformats.org/officeDocument/2006/relationships/hyperlink" Target="https://lis.virginia.gov/221/com/COM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lis.virginia.gov/cgi-bin/legp604.exe?221+com+S8" TargetMode="External"/><Relationship Id="rId5" Type="http://schemas.openxmlformats.org/officeDocument/2006/relationships/hyperlink" Target="https://docs.google.com/spreadsheets/d/1Sc2ezYSl8hZnsKWq2hnFqUyc08sAAMNa04tPyRIPiHg/edit#gid=413896189" TargetMode="External"/><Relationship Id="rId4" Type="http://schemas.openxmlformats.org/officeDocument/2006/relationships/hyperlink" Target="https://virginiageneralassembly.gov/house/agendas/agendaDates.php?id=H18&amp;ses=22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irginiageneralassembly.gov/house/chamber/chamberstream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dvocacy@lwv-va.org" TargetMode="External"/><Relationship Id="rId2" Type="http://schemas.openxmlformats.org/officeDocument/2006/relationships/hyperlink" Target="https://lwv-va.org/lwv-va-advocacy-resourc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s://www.eventbrite.com/e/womens-legislative-roundtables-in-person-with-virtual-option-tickets-215579934387?aff=ebdsoporgprofile" TargetMode="External"/><Relationship Id="rId4" Type="http://schemas.openxmlformats.org/officeDocument/2006/relationships/hyperlink" Target="https://youtu.be/lA1F8AW9zs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1">
            <a:extLst>
              <a:ext uri="{FF2B5EF4-FFF2-40B4-BE49-F238E27FC236}">
                <a16:creationId xmlns:a16="http://schemas.microsoft.com/office/drawing/2014/main" id="{5327CD12-A6CF-489C-ADCF-17D7E56C7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43">
            <a:extLst>
              <a:ext uri="{FF2B5EF4-FFF2-40B4-BE49-F238E27FC236}">
                <a16:creationId xmlns:a16="http://schemas.microsoft.com/office/drawing/2014/main" id="{B4E48C8E-1009-4750-9630-436223C9EE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70ACFF1E-E5E6-43E9-A5B7-33E0BEBD6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C217FABC-C638-4392-847B-1D5D24ACF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5F4D7986-89F7-4A82-BCE1-D3748FA19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">
              <a:extLst>
                <a:ext uri="{FF2B5EF4-FFF2-40B4-BE49-F238E27FC236}">
                  <a16:creationId xmlns:a16="http://schemas.microsoft.com/office/drawing/2014/main" id="{086EDA91-62A8-4A58-8FD1-50579B98C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D2FE2666-E34E-4114-988D-0D6E0E7EFE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30447EE7-0C29-4B15-AABB-C0C4A8F6A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D5347D5C-1205-4D74-AA55-A6AC8C781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13696D3F-405F-490D-AF68-9BBDC7DDD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8194048F-FCD0-4944-9723-14BFD0715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F634E52A-02AD-4955-AA3F-8E8935F41F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99E661E3-26F4-4992-B424-91AAE0A00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65FC5C1D-91B5-4EBF-9A3E-BB5DC1E2A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6D39CDA7-D7D3-4FED-B2BA-40464AA42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F7F716E2-501F-47E8-9626-D9EC5492C1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3074FC5C-533A-4B99-8B9E-ED1C65AE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00EDCFC2-0B77-4D95-8F8E-DB60A85F2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974CB405-A36B-4456-9DE3-EBE212552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BD84B494-4095-4E61-B65F-34F5C6BC8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33484AA0-BE6E-4F8B-85CF-9C4C750FF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7D38E5F-6E59-41DA-B3CA-6AD28BF6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3893141"/>
            <a:ext cx="8845667" cy="1771275"/>
            <a:chOff x="1669293" y="3893141"/>
            <a:chExt cx="8845667" cy="1771275"/>
          </a:xfrm>
        </p:grpSpPr>
        <p:sp>
          <p:nvSpPr>
            <p:cNvPr id="66" name="Isosceles Triangle 39">
              <a:extLst>
                <a:ext uri="{FF2B5EF4-FFF2-40B4-BE49-F238E27FC236}">
                  <a16:creationId xmlns:a16="http://schemas.microsoft.com/office/drawing/2014/main" id="{9AF9BC5C-44FD-4080-8C54-CC4E5F83FC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A884903-3516-494A-B966-3E7651567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3893141"/>
              <a:ext cx="8845667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A0F9BCC-0F2D-4F9C-96EE-DC14E905E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3980237"/>
            <a:ext cx="8672295" cy="727748"/>
          </a:xfrm>
        </p:spPr>
        <p:txBody>
          <a:bodyPr>
            <a:normAutofit fontScale="90000"/>
          </a:bodyPr>
          <a:lstStyle/>
          <a:p>
            <a:r>
              <a:rPr lang="en-US" sz="2200" dirty="0">
                <a:solidFill>
                  <a:srgbClr val="FFFFFE"/>
                </a:solidFill>
              </a:rPr>
              <a:t>LEGISLATIVE PRIORITIES</a:t>
            </a:r>
            <a:br>
              <a:rPr lang="en-US" sz="2200" dirty="0">
                <a:solidFill>
                  <a:srgbClr val="FFFFFE"/>
                </a:solidFill>
              </a:rPr>
            </a:br>
            <a:r>
              <a:rPr lang="en-US" sz="2200" dirty="0">
                <a:solidFill>
                  <a:srgbClr val="FFFFFE"/>
                </a:solidFill>
              </a:rPr>
              <a:t>VIRGINIA GENERAL ASSEMBLY SESSION  2022</a:t>
            </a:r>
            <a:br>
              <a:rPr lang="en-US" sz="2200" dirty="0">
                <a:solidFill>
                  <a:srgbClr val="FFFFFE"/>
                </a:solidFill>
              </a:rPr>
            </a:br>
            <a:r>
              <a:rPr lang="en-US" sz="2200" dirty="0">
                <a:solidFill>
                  <a:srgbClr val="FFFFFE"/>
                </a:solidFill>
              </a:rPr>
              <a:t>PRINCE WILLIAM/FAUQUIER LEAGUE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47478-37A3-4279-87FC-E823C2EA6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707986"/>
            <a:ext cx="8673427" cy="522636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E"/>
                </a:solidFill>
              </a:rPr>
              <a:t>Denise Harrington, ADVOCACY@lwv-va.org </a:t>
            </a:r>
            <a:r>
              <a:rPr lang="en-US" sz="1600" dirty="0">
                <a:solidFill>
                  <a:srgbClr val="FFFFFE"/>
                </a:solidFill>
                <a:hlinkClick r:id="rId2"/>
              </a:rPr>
              <a:t>.org</a:t>
            </a:r>
            <a:r>
              <a:rPr lang="en-US" sz="1600" dirty="0">
                <a:solidFill>
                  <a:srgbClr val="FFFFFE"/>
                </a:solidFill>
              </a:rPr>
              <a:t> 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2019510-1F68-48FE-8C72-905BF5582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8032" y="1179555"/>
            <a:ext cx="8850737" cy="26214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6E321B-A450-47E3-9F6E-F2D0785D4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87" y="1688864"/>
            <a:ext cx="8513483" cy="1617561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9233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lh6.googleusercontent.com/ONH-FM4QiX6HS9IexzI2yxra0OXBPZWHaYWtGRvOwLFPMWztsCKxDz5cUCje3GQ3BbmE_OSoUpION2D6uIzxbx0eHV_utOq4A3e19NygrikmhUx4li6R7WMQx7wUAYk9hvSoCzLLEOK5">
            <a:extLst>
              <a:ext uri="{FF2B5EF4-FFF2-40B4-BE49-F238E27FC236}">
                <a16:creationId xmlns:a16="http://schemas.microsoft.com/office/drawing/2014/main" id="{1FA490AB-919B-497C-953D-93BBF24C9B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535" y="457200"/>
            <a:ext cx="10288152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78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17EB4E-40FF-4A92-A5B1-E31EA051E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 legislative priorities for the 2022 Virginia General Assembly session are:</a:t>
            </a:r>
            <a:br>
              <a:rPr lang="en-US" sz="3100" b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1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C4DC17CC-50FB-4D53-B564-8EA7B944DD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775557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67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64A3C-2ABB-4B12-B770-BFEC391D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Bills That We Are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FBD00-F198-45EF-9021-78B33FB40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 Following Bills in the Virginia General Assembly, and continuing to finalize Legislative Talking Points with IG Group (After the LIS was down, 2 bills were introduced that are Tuition Tax Credit Bills and Other Bills-HB24-Voter photograph ID, required; HB35-Excuse for “Absentee Voting”; HB46-PhotoID permanent for Absentee Ballot’ HB55-Voter Registration List maintenance (must list descendants); HB9-Probationary Teachers (grounds for dismissal, hearings); (HB, 34,35,36,39,54-Absentee Voting Bills); Senate-SB3(precincts),SB20-Trans Stu. Model Policies, SB-39;</a:t>
            </a:r>
          </a:p>
          <a:p>
            <a:r>
              <a:rPr lang="en-US" dirty="0"/>
              <a:t>SB-16 (Increasing from 65% to 80%, Contributions for Private School Foundations (Federal and State Taxes)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2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77996-9DCD-467F-A0A8-1060BA73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https://lwv-va.org/issue-groups/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8B8A4-AFCD-45C0-99CC-150A2C357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ISSUE GROUPS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6CEBF-DE74-45C2-8E1C-2472F779B9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Affordable Housing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Behavioral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Childcare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Domestic Violence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Environment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C42873-5110-4163-BFB3-14EFE4A38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ISSUE GROUPS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2B10F-E6FD-4466-A01F-ED00DB1CE28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</a:rPr>
              <a:t>Gun Violence Prevention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</a:rPr>
              <a:t>Justice Reform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</a:rPr>
              <a:t>Redistricting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</a:rPr>
              <a:t>Transportation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</a:rPr>
              <a:t>Voting and Elections (includes Election Transparency, Money and Politics, and Voter Access)</a:t>
            </a:r>
          </a:p>
        </p:txBody>
      </p:sp>
    </p:spTree>
    <p:extLst>
      <p:ext uri="{BB962C8B-B14F-4D97-AF65-F5344CB8AC3E}">
        <p14:creationId xmlns:p14="http://schemas.microsoft.com/office/powerpoint/2010/main" val="168518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A70FB-DB7E-46F5-83D9-025249BD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TOOLS FOR ADVOCACY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323D5-1F22-4B42-AB3F-848236FE02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Legislative Information System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54E6A-A877-498A-8B6E-AE2E90D12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https://lis.virginia.gov</a:t>
            </a:r>
            <a:r>
              <a:rPr lang="en-US" dirty="0"/>
              <a:t>  </a:t>
            </a:r>
          </a:p>
          <a:p>
            <a:r>
              <a:rPr lang="en-US" dirty="0">
                <a:hlinkClick r:id="rId3"/>
              </a:rPr>
              <a:t>https://lis.virginia.gov/221/com/COM.HTM</a:t>
            </a:r>
            <a:r>
              <a:rPr lang="en-US" dirty="0"/>
              <a:t>  (committees)</a:t>
            </a:r>
          </a:p>
          <a:p>
            <a:r>
              <a:rPr lang="en-US" dirty="0">
                <a:hlinkClick r:id="rId4"/>
              </a:rPr>
              <a:t>http://dls.virginia.gov/pubs/calendar/cal2022_2.pdf</a:t>
            </a:r>
            <a:r>
              <a:rPr lang="en-US" dirty="0"/>
              <a:t>   </a:t>
            </a:r>
          </a:p>
          <a:p>
            <a:r>
              <a:rPr lang="en-US" b="1" u="sng" dirty="0">
                <a:hlinkClick r:id="rId5"/>
              </a:rPr>
              <a:t>https://www.vpap.org/general-assembly/issues/</a:t>
            </a:r>
            <a:r>
              <a:rPr lang="en-US" b="1" dirty="0"/>
              <a:t>  </a:t>
            </a:r>
            <a:r>
              <a:rPr lang="en-US" dirty="0"/>
              <a:t>  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21110-E2B8-4998-91C0-CBC662D76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Outreach Circle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38F924-31D9-41CA-A08B-E6822D91E08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linkClick r:id="rId6"/>
              </a:rPr>
              <a:t>https://www.lwv.org/sites/default/files/2021-09/LWV%20OutreachCircle%20Supporter%20Kit.pdf</a:t>
            </a: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Go to Google Play Store/Android</a:t>
            </a:r>
          </a:p>
          <a:p>
            <a:pPr marL="0" indent="0">
              <a:buNone/>
            </a:pPr>
            <a:r>
              <a:rPr lang="en-US" dirty="0"/>
              <a:t>Go to the App Store for I-Phones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https://www.outreachcircle.com/swx266</a:t>
            </a:r>
            <a:r>
              <a:rPr lang="en-US" dirty="0"/>
              <a:t>   (enable notifications) 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dirty="0"/>
              <a:t>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3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B9EA-F01F-4A46-9173-71192A0D2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FOLLOWING COMMITTEES/BILL TRACKING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A6413-5CEE-4654-9486-A15BB923F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https://lis.virginia.gov/221/com/COM.HTM</a:t>
            </a:r>
            <a:r>
              <a:rPr lang="en-US" dirty="0"/>
              <a:t>         HOUSE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50192-83D6-4F1F-9F5F-075794BD95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 &amp; E: </a:t>
            </a:r>
            <a:r>
              <a:rPr lang="en-US" dirty="0">
                <a:hlinkClick r:id="rId3"/>
              </a:rPr>
              <a:t>https://lis.virginia.gov/cgi-bin/legp604.exe?221+com+H18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https://virginiageneralassembly.gov/house/agendas/agendaDates.php?id=H18&amp;ses=221</a:t>
            </a:r>
            <a:r>
              <a:rPr lang="en-US" dirty="0"/>
              <a:t>  </a:t>
            </a:r>
          </a:p>
          <a:p>
            <a:r>
              <a:rPr lang="en-US" dirty="0"/>
              <a:t>Sign up to follow multiple committees</a:t>
            </a:r>
          </a:p>
          <a:p>
            <a:r>
              <a:rPr lang="en-US" dirty="0">
                <a:hlinkClick r:id="rId5"/>
              </a:rPr>
              <a:t>https://docs.google.com/spreadsheets/d/1Sc2ezYSl8hZnsKWq2hnFqUyc08sAAMNa04tPyRIPiHg/edit#gid=413896189</a:t>
            </a:r>
            <a:r>
              <a:rPr lang="en-US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BBDC8-9E0D-49A3-980E-84F042BF4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https://lis.virginia.gov/221/com/COM.HTM</a:t>
            </a:r>
            <a:r>
              <a:rPr lang="en-US" dirty="0"/>
              <a:t>       SENATE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9BFD8-DA63-4FED-835A-E15A46F9E06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 &amp;E: </a:t>
            </a:r>
            <a:r>
              <a:rPr lang="en-US" dirty="0">
                <a:hlinkClick r:id="rId6"/>
              </a:rPr>
              <a:t>https://lis.virginia.gov/cgi-bin/legp604.exe?221+com+S8</a:t>
            </a:r>
            <a:r>
              <a:rPr lang="en-US" dirty="0"/>
              <a:t>  </a:t>
            </a:r>
          </a:p>
          <a:p>
            <a:r>
              <a:rPr lang="en-US" dirty="0">
                <a:hlinkClick r:id="rId7"/>
              </a:rPr>
              <a:t>https://lis.virginia.gov/cgi-bin/legp604.exe?221+doc+S0810118</a:t>
            </a:r>
            <a:r>
              <a:rPr lang="en-US" dirty="0"/>
              <a:t>  </a:t>
            </a:r>
          </a:p>
          <a:p>
            <a:r>
              <a:rPr lang="en-US" dirty="0">
                <a:hlinkClick r:id="rId5"/>
              </a:rPr>
              <a:t>https://docs.google.com/spreadsheets/d/1Sc2ezYSl8hZnsKWq2hnFqUyc08sAAMNa04tPyRIPiHg/edit#gid=413896189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54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8A46-3529-4FF9-96CB-F6427A21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STREAMING/COMMITTEE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884BC-DE80-48D2-8C2F-28BDE6A01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r>
              <a:rPr lang="en-US" dirty="0"/>
              <a:t>House Video Streaming Committees-https://virginiageneralassembly.gov/house/committees/commstream.html  </a:t>
            </a:r>
          </a:p>
          <a:p>
            <a:r>
              <a:rPr lang="en-US" dirty="0"/>
              <a:t>House Video Chamber- </a:t>
            </a:r>
            <a:r>
              <a:rPr lang="en-US" dirty="0">
                <a:hlinkClick r:id="rId2"/>
              </a:rPr>
              <a:t>https://virginiageneralassembly.gov/house/chamber/chamberstream.php</a:t>
            </a:r>
            <a:r>
              <a:rPr lang="en-US" dirty="0"/>
              <a:t> </a:t>
            </a:r>
          </a:p>
          <a:p>
            <a:r>
              <a:rPr lang="en-US" dirty="0"/>
              <a:t>Senate Video Streaming-https://virginia-senate.granicus.com/</a:t>
            </a:r>
            <a:r>
              <a:rPr lang="en-US" dirty="0" err="1"/>
              <a:t>ViewPublisher.php?view_id</a:t>
            </a:r>
            <a:r>
              <a:rPr lang="en-US" dirty="0"/>
              <a:t>=3 </a:t>
            </a:r>
          </a:p>
          <a:p>
            <a:r>
              <a:rPr lang="en-US" dirty="0"/>
              <a:t>Senate Committees-https://apps.senate.virginia.gov/Portal/Resources/Comcal.pdf </a:t>
            </a:r>
          </a:p>
          <a:p>
            <a:r>
              <a:rPr lang="en-US" dirty="0"/>
              <a:t>House Committees-https://publications.virginiageneralassembly.gov/</a:t>
            </a:r>
            <a:r>
              <a:rPr lang="en-US" dirty="0" err="1"/>
              <a:t>display_publication</a:t>
            </a:r>
            <a:r>
              <a:rPr lang="en-US" dirty="0"/>
              <a:t>/136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9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BF54B8-870E-4A91-8A2B-C977ABD1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pPr marL="0" indent="0" algn="ctr"/>
            <a:r>
              <a:rPr lang="en-US" sz="4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br>
              <a:rPr lang="en-US" sz="1800" dirty="0">
                <a:solidFill>
                  <a:srgbClr val="FFFFFF"/>
                </a:solidFill>
              </a:rPr>
            </a:b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4E15F-D899-429D-B253-9FF593BA9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We will have </a:t>
            </a:r>
            <a:r>
              <a:rPr lang="en-US" sz="2200" i="1" dirty="0"/>
              <a:t>talking points </a:t>
            </a:r>
            <a:r>
              <a:rPr lang="en-US" sz="2200" dirty="0"/>
              <a:t>soon on our website: </a:t>
            </a:r>
            <a:r>
              <a:rPr lang="en-US" sz="2200" u="sng" dirty="0">
                <a:hlinkClick r:id="rId2"/>
              </a:rPr>
              <a:t>https://lwv-va.org/lwv-va-advocacy-resources/</a:t>
            </a:r>
            <a:r>
              <a:rPr lang="en-US" sz="2200" dirty="0"/>
              <a:t> Please reach out to me with any questions: </a:t>
            </a:r>
            <a:r>
              <a:rPr lang="en-US" sz="2200" u="sng" dirty="0">
                <a:hlinkClick r:id="rId3"/>
              </a:rPr>
              <a:t>advocacy@lwv-va.org</a:t>
            </a:r>
            <a:r>
              <a:rPr lang="en-US" sz="2200" dirty="0"/>
              <a:t>.</a:t>
            </a:r>
            <a:endParaRPr lang="en-US" sz="2200" b="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If you missed our </a:t>
            </a:r>
            <a:r>
              <a:rPr lang="en-US" sz="2200" b="1" dirty="0"/>
              <a:t>Advocacy Training</a:t>
            </a:r>
            <a:r>
              <a:rPr lang="en-US" sz="2200" dirty="0"/>
              <a:t>, you can find a recording </a:t>
            </a:r>
            <a:r>
              <a:rPr lang="en-US" sz="2200" u="sng" dirty="0">
                <a:hlinkClick r:id="rId4"/>
              </a:rPr>
              <a:t>here</a:t>
            </a:r>
            <a:r>
              <a:rPr lang="en-US" sz="2200" dirty="0"/>
              <a:t> and don’t forget to </a:t>
            </a:r>
            <a:r>
              <a:rPr lang="en-US" sz="2200" u="sng" dirty="0">
                <a:hlinkClick r:id="rId5"/>
              </a:rPr>
              <a:t>sign up to virtually attend</a:t>
            </a:r>
            <a:r>
              <a:rPr lang="en-US" sz="2200" dirty="0"/>
              <a:t> our </a:t>
            </a:r>
            <a:r>
              <a:rPr lang="en-US" sz="2200" b="1" i="1" dirty="0"/>
              <a:t>Women’s Legislative Round Tables (WLRTs) </a:t>
            </a:r>
            <a:r>
              <a:rPr lang="en-US" sz="2200" b="1" dirty="0"/>
              <a:t>or come to the Tidewater Room on the 4th floor of the SunTrust Building in Richmond to attend in person if you are fully vaccinated. WLRTs begin January 12 through </a:t>
            </a:r>
            <a:r>
              <a:rPr lang="en-US" sz="2200" b="1"/>
              <a:t>March 9.</a:t>
            </a:r>
            <a:endParaRPr lang="en-US" sz="2200" b="1" dirty="0"/>
          </a:p>
          <a:p>
            <a:endParaRPr lang="en-US" sz="17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074539-BB76-42C8-A94A-95ACE3BA25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7" y="4035913"/>
            <a:ext cx="6894236" cy="130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7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2F474616169244AEE9A88BC8E5AEF5" ma:contentTypeVersion="10" ma:contentTypeDescription="Create a new document." ma:contentTypeScope="" ma:versionID="dcdccde673311ae5b0a4293035746c6f">
  <xsd:schema xmlns:xsd="http://www.w3.org/2001/XMLSchema" xmlns:xs="http://www.w3.org/2001/XMLSchema" xmlns:p="http://schemas.microsoft.com/office/2006/metadata/properties" xmlns:ns3="b7bd6736-dab7-4900-817c-593f02628963" targetNamespace="http://schemas.microsoft.com/office/2006/metadata/properties" ma:root="true" ma:fieldsID="3c720a60ebd3d30e75dffce10dee0675" ns3:_="">
    <xsd:import namespace="b7bd6736-dab7-4900-817c-593f026289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d6736-dab7-4900-817c-593f026289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B58C29-418E-4670-9CB8-05CB976C90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bd6736-dab7-4900-817c-593f026289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00DD86-CC19-4987-B7C9-2B393CFA64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1DC45D-5FDE-41C2-967D-79665B6D1D1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7bd6736-dab7-4900-817c-593f0262896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620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LEGISLATIVE PRIORITIES VIRGINIA GENERAL ASSEMBLY SESSION  2022 PRINCE WILLIAM/FAUQUIER LEAGUE</vt:lpstr>
      <vt:lpstr>PowerPoint Presentation</vt:lpstr>
      <vt:lpstr>Our legislative priorities for the 2022 Virginia General Assembly session are: </vt:lpstr>
      <vt:lpstr>Some Bills That We Are MONITORING</vt:lpstr>
      <vt:lpstr>https://lwv-va.org/issue-groups/ </vt:lpstr>
      <vt:lpstr>TOOLS FOR ADVOCACY </vt:lpstr>
      <vt:lpstr>FOLLOWING COMMITTEES/BILL TRACKING </vt:lpstr>
      <vt:lpstr>STREAMING/COMMITTEE MEETINGS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PRIORITIES PRE-SESSION</dc:title>
  <dc:creator>Velma D. Harrington (vdharrington)</dc:creator>
  <cp:lastModifiedBy>Velma D. Harrington (vdharrington)</cp:lastModifiedBy>
  <cp:revision>3</cp:revision>
  <dcterms:created xsi:type="dcterms:W3CDTF">2021-12-01T04:16:23Z</dcterms:created>
  <dcterms:modified xsi:type="dcterms:W3CDTF">2022-01-16T21:11:26Z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0x010100DB2F474616169244AEE9A88BC8E5AEF5</vt:lpwstr>
  </property>
</Properties>
</file>