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319" r:id="rId3"/>
    <p:sldId id="257" r:id="rId4"/>
    <p:sldId id="317" r:id="rId5"/>
    <p:sldId id="318" r:id="rId6"/>
    <p:sldId id="315" r:id="rId7"/>
    <p:sldId id="282" r:id="rId8"/>
    <p:sldId id="307" r:id="rId9"/>
    <p:sldId id="316" r:id="rId10"/>
    <p:sldId id="325" r:id="rId11"/>
    <p:sldId id="308" r:id="rId12"/>
    <p:sldId id="321" r:id="rId13"/>
    <p:sldId id="258" r:id="rId14"/>
    <p:sldId id="259" r:id="rId15"/>
    <p:sldId id="327" r:id="rId16"/>
    <p:sldId id="311" r:id="rId17"/>
    <p:sldId id="312" r:id="rId18"/>
    <p:sldId id="280" r:id="rId19"/>
    <p:sldId id="283" r:id="rId20"/>
    <p:sldId id="281" r:id="rId21"/>
    <p:sldId id="285" r:id="rId22"/>
    <p:sldId id="286" r:id="rId23"/>
    <p:sldId id="302" r:id="rId24"/>
    <p:sldId id="287" r:id="rId25"/>
    <p:sldId id="295" r:id="rId26"/>
    <p:sldId id="296" r:id="rId27"/>
    <p:sldId id="322" r:id="rId28"/>
    <p:sldId id="309" r:id="rId29"/>
    <p:sldId id="323" r:id="rId30"/>
    <p:sldId id="288" r:id="rId31"/>
    <p:sldId id="324" r:id="rId32"/>
    <p:sldId id="304" r:id="rId33"/>
    <p:sldId id="291" r:id="rId34"/>
    <p:sldId id="300" r:id="rId35"/>
    <p:sldId id="293" r:id="rId36"/>
  </p:sldIdLst>
  <p:sldSz cx="9144000" cy="6858000" type="screen4x3"/>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78" autoAdjust="0"/>
  </p:normalViewPr>
  <p:slideViewPr>
    <p:cSldViewPr>
      <p:cViewPr varScale="1">
        <p:scale>
          <a:sx n="64" d="100"/>
          <a:sy n="64" d="100"/>
        </p:scale>
        <p:origin x="1566" y="78"/>
      </p:cViewPr>
      <p:guideLst>
        <p:guide orient="horz" pos="2880"/>
        <p:guide pos="216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 Proven" userId="41f5bcf6bd15560c" providerId="LiveId" clId="{EC6619E5-B1BD-4060-943E-FE40294BC236}"/>
    <pc:docChg chg="custSel modSld">
      <pc:chgData name="Carol Proven" userId="41f5bcf6bd15560c" providerId="LiveId" clId="{EC6619E5-B1BD-4060-943E-FE40294BC236}" dt="2022-08-30T14:39:02.230" v="110" actId="20577"/>
      <pc:docMkLst>
        <pc:docMk/>
      </pc:docMkLst>
      <pc:sldChg chg="modSp mod">
        <pc:chgData name="Carol Proven" userId="41f5bcf6bd15560c" providerId="LiveId" clId="{EC6619E5-B1BD-4060-943E-FE40294BC236}" dt="2022-08-30T14:38:37.595" v="99" actId="20577"/>
        <pc:sldMkLst>
          <pc:docMk/>
          <pc:sldMk cId="137986972" sldId="307"/>
        </pc:sldMkLst>
        <pc:spChg chg="mod">
          <ac:chgData name="Carol Proven" userId="41f5bcf6bd15560c" providerId="LiveId" clId="{EC6619E5-B1BD-4060-943E-FE40294BC236}" dt="2022-08-30T14:38:37.595" v="99" actId="20577"/>
          <ac:spMkLst>
            <pc:docMk/>
            <pc:sldMk cId="137986972" sldId="307"/>
            <ac:spMk id="3" creationId="{00000000-0000-0000-0000-000000000000}"/>
          </ac:spMkLst>
        </pc:spChg>
      </pc:sldChg>
      <pc:sldChg chg="modSp mod">
        <pc:chgData name="Carol Proven" userId="41f5bcf6bd15560c" providerId="LiveId" clId="{EC6619E5-B1BD-4060-943E-FE40294BC236}" dt="2022-08-30T14:37:35.453" v="69" actId="20577"/>
        <pc:sldMkLst>
          <pc:docMk/>
          <pc:sldMk cId="98308096" sldId="315"/>
        </pc:sldMkLst>
        <pc:spChg chg="mod">
          <ac:chgData name="Carol Proven" userId="41f5bcf6bd15560c" providerId="LiveId" clId="{EC6619E5-B1BD-4060-943E-FE40294BC236}" dt="2022-08-30T14:37:35.453" v="69" actId="20577"/>
          <ac:spMkLst>
            <pc:docMk/>
            <pc:sldMk cId="98308096" sldId="315"/>
            <ac:spMk id="3" creationId="{00000000-0000-0000-0000-000000000000}"/>
          </ac:spMkLst>
        </pc:spChg>
      </pc:sldChg>
      <pc:sldChg chg="modSp mod">
        <pc:chgData name="Carol Proven" userId="41f5bcf6bd15560c" providerId="LiveId" clId="{EC6619E5-B1BD-4060-943E-FE40294BC236}" dt="2022-08-30T14:39:02.230" v="110" actId="20577"/>
        <pc:sldMkLst>
          <pc:docMk/>
          <pc:sldMk cId="3003786490" sldId="325"/>
        </pc:sldMkLst>
        <pc:spChg chg="mod">
          <ac:chgData name="Carol Proven" userId="41f5bcf6bd15560c" providerId="LiveId" clId="{EC6619E5-B1BD-4060-943E-FE40294BC236}" dt="2022-08-30T14:39:02.230" v="110" actId="20577"/>
          <ac:spMkLst>
            <pc:docMk/>
            <pc:sldMk cId="3003786490" sldId="32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8043FF-3500-4D47-A834-6FC5BA2D2095}"/>
              </a:ext>
            </a:extLst>
          </p:cNvPr>
          <p:cNvSpPr>
            <a:spLocks noGrp="1"/>
          </p:cNvSpPr>
          <p:nvPr>
            <p:ph type="hdr" sz="quarter"/>
          </p:nvPr>
        </p:nvSpPr>
        <p:spPr>
          <a:xfrm>
            <a:off x="0" y="0"/>
            <a:ext cx="4068339" cy="356768"/>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6583626D-327F-4225-94E8-A4FD281D2273}"/>
              </a:ext>
            </a:extLst>
          </p:cNvPr>
          <p:cNvSpPr>
            <a:spLocks noGrp="1"/>
          </p:cNvSpPr>
          <p:nvPr>
            <p:ph type="dt" sz="quarter" idx="1"/>
          </p:nvPr>
        </p:nvSpPr>
        <p:spPr>
          <a:xfrm>
            <a:off x="5318506" y="0"/>
            <a:ext cx="4068339" cy="356768"/>
          </a:xfrm>
          <a:prstGeom prst="rect">
            <a:avLst/>
          </a:prstGeom>
        </p:spPr>
        <p:txBody>
          <a:bodyPr vert="horz" lIns="94229" tIns="47114" rIns="94229" bIns="47114" rtlCol="0"/>
          <a:lstStyle>
            <a:lvl1pPr algn="r">
              <a:defRPr sz="1200"/>
            </a:lvl1pPr>
          </a:lstStyle>
          <a:p>
            <a:fld id="{E8503869-37FF-463E-B503-03B3DBA01ABB}" type="datetimeFigureOut">
              <a:rPr lang="en-US" smtClean="0"/>
              <a:t>8/30/2022</a:t>
            </a:fld>
            <a:endParaRPr lang="en-US"/>
          </a:p>
        </p:txBody>
      </p:sp>
      <p:sp>
        <p:nvSpPr>
          <p:cNvPr id="4" name="Footer Placeholder 3">
            <a:extLst>
              <a:ext uri="{FF2B5EF4-FFF2-40B4-BE49-F238E27FC236}">
                <a16:creationId xmlns:a16="http://schemas.microsoft.com/office/drawing/2014/main" id="{8552ED13-5A9F-4980-8FD8-A8EE81F08A25}"/>
              </a:ext>
            </a:extLst>
          </p:cNvPr>
          <p:cNvSpPr>
            <a:spLocks noGrp="1"/>
          </p:cNvSpPr>
          <p:nvPr>
            <p:ph type="ftr" sz="quarter" idx="2"/>
          </p:nvPr>
        </p:nvSpPr>
        <p:spPr>
          <a:xfrm>
            <a:off x="0" y="6745708"/>
            <a:ext cx="4068339" cy="356767"/>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32E7A1E-2C9B-4F37-84CD-A9C95B51076A}"/>
              </a:ext>
            </a:extLst>
          </p:cNvPr>
          <p:cNvSpPr>
            <a:spLocks noGrp="1"/>
          </p:cNvSpPr>
          <p:nvPr>
            <p:ph type="sldNum" sz="quarter" idx="3"/>
          </p:nvPr>
        </p:nvSpPr>
        <p:spPr>
          <a:xfrm>
            <a:off x="5318506" y="6745708"/>
            <a:ext cx="4068339" cy="356767"/>
          </a:xfrm>
          <a:prstGeom prst="rect">
            <a:avLst/>
          </a:prstGeom>
        </p:spPr>
        <p:txBody>
          <a:bodyPr vert="horz" lIns="94229" tIns="47114" rIns="94229" bIns="47114" rtlCol="0" anchor="b"/>
          <a:lstStyle>
            <a:lvl1pPr algn="r">
              <a:defRPr sz="1200"/>
            </a:lvl1pPr>
          </a:lstStyle>
          <a:p>
            <a:fld id="{17B47744-A8E7-451D-84E6-9E6643C55676}" type="slidenum">
              <a:rPr lang="en-US" smtClean="0"/>
              <a:t>‹#›</a:t>
            </a:fld>
            <a:endParaRPr lang="en-US"/>
          </a:p>
        </p:txBody>
      </p:sp>
    </p:spTree>
    <p:extLst>
      <p:ext uri="{BB962C8B-B14F-4D97-AF65-F5344CB8AC3E}">
        <p14:creationId xmlns:p14="http://schemas.microsoft.com/office/powerpoint/2010/main" val="16097361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339" cy="356768"/>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5318506" y="0"/>
            <a:ext cx="4068339" cy="356768"/>
          </a:xfrm>
          <a:prstGeom prst="rect">
            <a:avLst/>
          </a:prstGeom>
        </p:spPr>
        <p:txBody>
          <a:bodyPr vert="horz" lIns="94229" tIns="47114" rIns="94229" bIns="47114" rtlCol="0"/>
          <a:lstStyle>
            <a:lvl1pPr algn="r">
              <a:defRPr sz="1200"/>
            </a:lvl1pPr>
          </a:lstStyle>
          <a:p>
            <a:fld id="{B2A51D2F-7F35-471A-8426-8971D4BD653D}" type="datetimeFigureOut">
              <a:rPr lang="en-US" smtClean="0"/>
              <a:t>8/30/2022</a:t>
            </a:fld>
            <a:endParaRPr lang="en-US"/>
          </a:p>
        </p:txBody>
      </p:sp>
      <p:sp>
        <p:nvSpPr>
          <p:cNvPr id="4" name="Slide Image Placeholder 3"/>
          <p:cNvSpPr>
            <a:spLocks noGrp="1" noRot="1" noChangeAspect="1"/>
          </p:cNvSpPr>
          <p:nvPr>
            <p:ph type="sldImg" idx="2"/>
          </p:nvPr>
        </p:nvSpPr>
        <p:spPr>
          <a:xfrm>
            <a:off x="3097213" y="887413"/>
            <a:ext cx="3194050" cy="2397125"/>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938848" y="3418067"/>
            <a:ext cx="7510780" cy="2796599"/>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45708"/>
            <a:ext cx="4068339" cy="356767"/>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5318506" y="6745708"/>
            <a:ext cx="4068339" cy="356767"/>
          </a:xfrm>
          <a:prstGeom prst="rect">
            <a:avLst/>
          </a:prstGeom>
        </p:spPr>
        <p:txBody>
          <a:bodyPr vert="horz" lIns="94229" tIns="47114" rIns="94229" bIns="47114" rtlCol="0" anchor="b"/>
          <a:lstStyle>
            <a:lvl1pPr algn="r">
              <a:defRPr sz="1200"/>
            </a:lvl1pPr>
          </a:lstStyle>
          <a:p>
            <a:fld id="{88C9EB63-8EB5-425B-B0FB-CBEB08518E62}" type="slidenum">
              <a:rPr lang="en-US" smtClean="0"/>
              <a:t>‹#›</a:t>
            </a:fld>
            <a:endParaRPr lang="en-US"/>
          </a:p>
        </p:txBody>
      </p:sp>
    </p:spTree>
    <p:extLst>
      <p:ext uri="{BB962C8B-B14F-4D97-AF65-F5344CB8AC3E}">
        <p14:creationId xmlns:p14="http://schemas.microsoft.com/office/powerpoint/2010/main" val="22269164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393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4624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1574" y="189674"/>
            <a:ext cx="5800851" cy="695960"/>
          </a:xfrm>
          <a:prstGeom prst="rect">
            <a:avLst/>
          </a:prstGeom>
        </p:spPr>
        <p:txBody>
          <a:bodyPr wrap="square" lIns="0" tIns="0" rIns="0" bIns="0">
            <a:spAutoFit/>
          </a:bodyPr>
          <a:lstStyle>
            <a:lvl1pPr>
              <a:defRPr sz="4400" b="0"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LWV - PWFA 2021</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FC984A2-59FD-44C0-A64D-B1871CF33228}" type="datetime1">
              <a:rPr lang="en-US" smtClean="0"/>
              <a:t>8/30/2022</a:t>
            </a:fld>
            <a:endParaRPr lang="en-US"/>
          </a:p>
        </p:txBody>
      </p:sp>
      <p:sp>
        <p:nvSpPr>
          <p:cNvPr id="6" name="Holder 6"/>
          <p:cNvSpPr>
            <a:spLocks noGrp="1"/>
          </p:cNvSpPr>
          <p:nvPr>
            <p:ph type="sldNum" sz="quarter" idx="7"/>
          </p:nvPr>
        </p:nvSpPr>
        <p:spPr/>
        <p:txBody>
          <a:bodyPr lIns="0" tIns="0" rIns="0" bIns="0"/>
          <a:lstStyle>
            <a:lvl1pPr>
              <a:defRPr sz="1200" b="0" i="0">
                <a:solidFill>
                  <a:srgbClr val="898989"/>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32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LWV - PWFA 2021</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319CE3F6-AC36-4BFB-9306-F76AC44985D6}" type="datetime1">
              <a:rPr lang="en-US" smtClean="0"/>
              <a:t>8/30/2022</a:t>
            </a:fld>
            <a:endParaRPr lang="en-US"/>
          </a:p>
        </p:txBody>
      </p:sp>
      <p:sp>
        <p:nvSpPr>
          <p:cNvPr id="6" name="Holder 6"/>
          <p:cNvSpPr>
            <a:spLocks noGrp="1"/>
          </p:cNvSpPr>
          <p:nvPr>
            <p:ph type="sldNum" sz="quarter" idx="7"/>
          </p:nvPr>
        </p:nvSpPr>
        <p:spPr/>
        <p:txBody>
          <a:bodyPr lIns="0" tIns="0" rIns="0" bIns="0"/>
          <a:lstStyle>
            <a:lvl1pPr>
              <a:defRPr sz="1200" b="0" i="0">
                <a:solidFill>
                  <a:srgbClr val="898989"/>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LWV - PWFA 2021</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B6D48831-D93D-4A63-BC82-414FD8E1F6E5}" type="datetime1">
              <a:rPr lang="en-US" smtClean="0"/>
              <a:t>8/30/2022</a:t>
            </a:fld>
            <a:endParaRPr lang="en-US"/>
          </a:p>
        </p:txBody>
      </p:sp>
      <p:sp>
        <p:nvSpPr>
          <p:cNvPr id="7" name="Holder 7"/>
          <p:cNvSpPr>
            <a:spLocks noGrp="1"/>
          </p:cNvSpPr>
          <p:nvPr>
            <p:ph type="sldNum" sz="quarter" idx="7"/>
          </p:nvPr>
        </p:nvSpPr>
        <p:spPr/>
        <p:txBody>
          <a:bodyPr lIns="0" tIns="0" rIns="0" bIns="0"/>
          <a:lstStyle>
            <a:lvl1pPr>
              <a:defRPr sz="1200" b="0" i="0">
                <a:solidFill>
                  <a:srgbClr val="898989"/>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LWV - PWFA 2021</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97303613-2DFD-45EF-8489-73CA081675D1}" type="datetime1">
              <a:rPr lang="en-US" smtClean="0"/>
              <a:t>8/30/2022</a:t>
            </a:fld>
            <a:endParaRPr lang="en-US"/>
          </a:p>
        </p:txBody>
      </p:sp>
      <p:sp>
        <p:nvSpPr>
          <p:cNvPr id="5" name="Holder 5"/>
          <p:cNvSpPr>
            <a:spLocks noGrp="1"/>
          </p:cNvSpPr>
          <p:nvPr>
            <p:ph type="sldNum" sz="quarter" idx="7"/>
          </p:nvPr>
        </p:nvSpPr>
        <p:spPr/>
        <p:txBody>
          <a:bodyPr lIns="0" tIns="0" rIns="0" bIns="0"/>
          <a:lstStyle>
            <a:lvl1pPr>
              <a:defRPr sz="1200" b="0" i="0">
                <a:solidFill>
                  <a:srgbClr val="898989"/>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33400" y="609600"/>
            <a:ext cx="7969504" cy="5600281"/>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LWV - PWFA 2021</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AAC05F04-C92C-40D0-9469-C962AA6C3C36}" type="datetime1">
              <a:rPr lang="en-US" smtClean="0"/>
              <a:t>8/30/2022</a:t>
            </a:fld>
            <a:endParaRPr lang="en-US"/>
          </a:p>
        </p:txBody>
      </p:sp>
      <p:sp>
        <p:nvSpPr>
          <p:cNvPr id="4" name="Holder 4"/>
          <p:cNvSpPr>
            <a:spLocks noGrp="1"/>
          </p:cNvSpPr>
          <p:nvPr>
            <p:ph type="sldNum" sz="quarter" idx="7"/>
          </p:nvPr>
        </p:nvSpPr>
        <p:spPr/>
        <p:txBody>
          <a:bodyPr lIns="0" tIns="0" rIns="0" bIns="0"/>
          <a:lstStyle>
            <a:lvl1pPr>
              <a:defRPr sz="1200" b="0" i="0">
                <a:solidFill>
                  <a:srgbClr val="898989"/>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671574" y="189674"/>
            <a:ext cx="5800851" cy="695960"/>
          </a:xfrm>
          <a:prstGeom prst="rect">
            <a:avLst/>
          </a:prstGeom>
        </p:spPr>
        <p:txBody>
          <a:bodyPr wrap="square" lIns="0" tIns="0" rIns="0" bIns="0">
            <a:spAutoFit/>
          </a:bodyPr>
          <a:lstStyle>
            <a:lvl1pPr>
              <a:defRPr sz="4400" b="0" i="0">
                <a:solidFill>
                  <a:schemeClr val="tx1"/>
                </a:solidFill>
                <a:latin typeface="Calibri"/>
                <a:cs typeface="Calibri"/>
              </a:defRPr>
            </a:lvl1pPr>
          </a:lstStyle>
          <a:p>
            <a:endParaRPr/>
          </a:p>
        </p:txBody>
      </p:sp>
      <p:sp>
        <p:nvSpPr>
          <p:cNvPr id="3" name="Holder 3"/>
          <p:cNvSpPr>
            <a:spLocks noGrp="1"/>
          </p:cNvSpPr>
          <p:nvPr>
            <p:ph type="body" idx="1"/>
          </p:nvPr>
        </p:nvSpPr>
        <p:spPr>
          <a:xfrm>
            <a:off x="501030" y="1302999"/>
            <a:ext cx="8141939" cy="4564380"/>
          </a:xfrm>
          <a:prstGeom prst="rect">
            <a:avLst/>
          </a:prstGeom>
        </p:spPr>
        <p:txBody>
          <a:bodyPr wrap="square" lIns="0" tIns="0" rIns="0" bIns="0">
            <a:spAutoFit/>
          </a:bodyPr>
          <a:lstStyle>
            <a:lvl1pPr>
              <a:defRPr sz="32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r>
              <a:rPr lang="en-US"/>
              <a:t>LWV - PWFA 2021</a:t>
            </a:r>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06E48B91-495B-4B39-85E3-066821EBC5F2}" type="datetime1">
              <a:rPr lang="en-US" smtClean="0"/>
              <a:t>8/30/2022</a:t>
            </a:fld>
            <a:endParaRPr lang="en-US"/>
          </a:p>
        </p:txBody>
      </p:sp>
      <p:sp>
        <p:nvSpPr>
          <p:cNvPr id="6" name="Holder 6"/>
          <p:cNvSpPr>
            <a:spLocks noGrp="1"/>
          </p:cNvSpPr>
          <p:nvPr>
            <p:ph type="sldNum" sz="quarter" idx="7"/>
          </p:nvPr>
        </p:nvSpPr>
        <p:spPr>
          <a:xfrm>
            <a:off x="8413101" y="6433619"/>
            <a:ext cx="207009" cy="211454"/>
          </a:xfrm>
          <a:prstGeom prst="rect">
            <a:avLst/>
          </a:prstGeom>
        </p:spPr>
        <p:txBody>
          <a:bodyPr wrap="square" lIns="0" tIns="0" rIns="0" bIns="0">
            <a:spAutoFit/>
          </a:bodyPr>
          <a:lstStyle>
            <a:lvl1pPr>
              <a:defRPr sz="1200" b="0" i="0">
                <a:solidFill>
                  <a:srgbClr val="898989"/>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lwv-va.org/vot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wv-va.org/action-advocacy/lwv-va-positioned-for-action/" TargetMode="External"/><Relationship Id="rId2" Type="http://schemas.openxmlformats.org/officeDocument/2006/relationships/hyperlink" Target="https://lwv-va.org/action/"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vote41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vote41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rincewilliamlwv.org/"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www.facebook.com/LWVPWCA" TargetMode="External"/><Relationship Id="rId4" Type="http://schemas.openxmlformats.org/officeDocument/2006/relationships/hyperlink" Target="https://www.facebook.com/LWVPWCA"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65846" y="2795714"/>
            <a:ext cx="6861175" cy="1134110"/>
          </a:xfrm>
          <a:prstGeom prst="rect">
            <a:avLst/>
          </a:prstGeom>
        </p:spPr>
        <p:txBody>
          <a:bodyPr vert="horz" wrap="square" lIns="0" tIns="12700" rIns="0" bIns="0" rtlCol="0">
            <a:spAutoFit/>
          </a:bodyPr>
          <a:lstStyle/>
          <a:p>
            <a:pPr algn="ctr">
              <a:lnSpc>
                <a:spcPct val="100000"/>
              </a:lnSpc>
              <a:spcBef>
                <a:spcPts val="100"/>
              </a:spcBef>
            </a:pPr>
            <a:r>
              <a:rPr sz="4400" spc="-15" dirty="0">
                <a:latin typeface="Calibri"/>
                <a:cs typeface="Calibri"/>
              </a:rPr>
              <a:t>LEAGUE </a:t>
            </a:r>
            <a:r>
              <a:rPr sz="4400" spc="-5" dirty="0">
                <a:latin typeface="Calibri"/>
                <a:cs typeface="Calibri"/>
              </a:rPr>
              <a:t>OF </a:t>
            </a:r>
            <a:r>
              <a:rPr sz="4400" spc="-15" dirty="0">
                <a:latin typeface="Calibri"/>
                <a:cs typeface="Calibri"/>
              </a:rPr>
              <a:t>WOMEN</a:t>
            </a:r>
            <a:r>
              <a:rPr sz="4400" spc="-20" dirty="0">
                <a:latin typeface="Calibri"/>
                <a:cs typeface="Calibri"/>
              </a:rPr>
              <a:t> </a:t>
            </a:r>
            <a:r>
              <a:rPr sz="4400" spc="-35" dirty="0">
                <a:latin typeface="Calibri"/>
                <a:cs typeface="Calibri"/>
              </a:rPr>
              <a:t>VOTERS®</a:t>
            </a:r>
            <a:endParaRPr sz="4400">
              <a:latin typeface="Calibri"/>
              <a:cs typeface="Calibri"/>
            </a:endParaRPr>
          </a:p>
          <a:p>
            <a:pPr algn="ctr">
              <a:lnSpc>
                <a:spcPct val="100000"/>
              </a:lnSpc>
              <a:spcBef>
                <a:spcPts val="85"/>
              </a:spcBef>
            </a:pPr>
            <a:r>
              <a:rPr sz="2800" i="1" spc="-30" dirty="0">
                <a:latin typeface="Calibri"/>
                <a:cs typeface="Calibri"/>
              </a:rPr>
              <a:t>Trusted </a:t>
            </a:r>
            <a:r>
              <a:rPr sz="2800" i="1" spc="-5" dirty="0">
                <a:latin typeface="Calibri"/>
                <a:cs typeface="Calibri"/>
              </a:rPr>
              <a:t>Community Leadership </a:t>
            </a:r>
            <a:r>
              <a:rPr sz="2800" i="1" spc="-10" dirty="0">
                <a:latin typeface="Calibri"/>
                <a:cs typeface="Calibri"/>
              </a:rPr>
              <a:t>since</a:t>
            </a:r>
            <a:r>
              <a:rPr sz="2800" i="1" spc="10" dirty="0">
                <a:latin typeface="Calibri"/>
                <a:cs typeface="Calibri"/>
              </a:rPr>
              <a:t> </a:t>
            </a:r>
            <a:r>
              <a:rPr sz="2800" i="1" dirty="0">
                <a:latin typeface="Calibri"/>
                <a:cs typeface="Calibri"/>
              </a:rPr>
              <a:t>1920</a:t>
            </a:r>
            <a:endParaRPr sz="2800">
              <a:latin typeface="Calibri"/>
              <a:cs typeface="Calibri"/>
            </a:endParaRPr>
          </a:p>
        </p:txBody>
      </p:sp>
      <p:sp>
        <p:nvSpPr>
          <p:cNvPr id="3" name="object 3"/>
          <p:cNvSpPr txBox="1"/>
          <p:nvPr/>
        </p:nvSpPr>
        <p:spPr>
          <a:xfrm>
            <a:off x="609600" y="4383675"/>
            <a:ext cx="7543800" cy="628377"/>
          </a:xfrm>
          <a:prstGeom prst="rect">
            <a:avLst/>
          </a:prstGeom>
        </p:spPr>
        <p:txBody>
          <a:bodyPr vert="horz" wrap="square" lIns="0" tIns="12700" rIns="0" bIns="0" rtlCol="0">
            <a:spAutoFit/>
          </a:bodyPr>
          <a:lstStyle/>
          <a:p>
            <a:pPr marL="12700" algn="ctr">
              <a:lnSpc>
                <a:spcPct val="100000"/>
              </a:lnSpc>
              <a:spcBef>
                <a:spcPts val="100"/>
              </a:spcBef>
            </a:pPr>
            <a:r>
              <a:rPr lang="en-US" sz="4000" b="1" dirty="0">
                <a:solidFill>
                  <a:srgbClr val="242488"/>
                </a:solidFill>
                <a:latin typeface="Calibri"/>
                <a:cs typeface="Calibri"/>
              </a:rPr>
              <a:t>The Basics of the League</a:t>
            </a:r>
            <a:endParaRPr sz="4000" dirty="0">
              <a:latin typeface="Calibri"/>
              <a:cs typeface="Calibri"/>
            </a:endParaRPr>
          </a:p>
        </p:txBody>
      </p:sp>
      <p:sp>
        <p:nvSpPr>
          <p:cNvPr id="4" name="object 4"/>
          <p:cNvSpPr/>
          <p:nvPr/>
        </p:nvSpPr>
        <p:spPr>
          <a:xfrm>
            <a:off x="3167742" y="688570"/>
            <a:ext cx="2438400" cy="1596043"/>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1</a:t>
            </a:fld>
            <a:endParaRPr sz="1200">
              <a:latin typeface="Calibri"/>
              <a:cs typeface="Calibri"/>
            </a:endParaRPr>
          </a:p>
        </p:txBody>
      </p:sp>
      <p:sp>
        <p:nvSpPr>
          <p:cNvPr id="6" name="Footer Placeholder 5">
            <a:extLst>
              <a:ext uri="{FF2B5EF4-FFF2-40B4-BE49-F238E27FC236}">
                <a16:creationId xmlns:a16="http://schemas.microsoft.com/office/drawing/2014/main" id="{6D636AF7-BA92-481E-A069-8B1136E03F4D}"/>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D1CBAA87-DEDB-4074-B9C4-BE7F2CAA185D}"/>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7800" y="533552"/>
            <a:ext cx="6248400" cy="689932"/>
          </a:xfrm>
          <a:prstGeom prst="rect">
            <a:avLst/>
          </a:prstGeom>
        </p:spPr>
        <p:txBody>
          <a:bodyPr vert="horz" wrap="square" lIns="0" tIns="12700" rIns="0" bIns="0" rtlCol="0">
            <a:spAutoFit/>
          </a:bodyPr>
          <a:lstStyle/>
          <a:p>
            <a:pPr marL="12700" algn="ctr">
              <a:lnSpc>
                <a:spcPct val="100000"/>
              </a:lnSpc>
              <a:spcBef>
                <a:spcPts val="100"/>
              </a:spcBef>
            </a:pPr>
            <a:r>
              <a:rPr lang="en-US" spc="-90" dirty="0"/>
              <a:t>ILOs</a:t>
            </a:r>
            <a:endParaRPr dirty="0"/>
          </a:p>
        </p:txBody>
      </p:sp>
      <p:sp>
        <p:nvSpPr>
          <p:cNvPr id="3" name="object 3"/>
          <p:cNvSpPr txBox="1"/>
          <p:nvPr/>
        </p:nvSpPr>
        <p:spPr>
          <a:xfrm>
            <a:off x="535940" y="1709420"/>
            <a:ext cx="7982584" cy="2985241"/>
          </a:xfrm>
          <a:prstGeom prst="rect">
            <a:avLst/>
          </a:prstGeom>
        </p:spPr>
        <p:txBody>
          <a:bodyPr vert="horz" wrap="square" lIns="0" tIns="66040" rIns="0" bIns="0" rtlCol="0">
            <a:spAutoFit/>
          </a:bodyPr>
          <a:lstStyle/>
          <a:p>
            <a:pPr marL="355600" marR="1218565">
              <a:lnSpc>
                <a:spcPts val="3470"/>
              </a:lnSpc>
              <a:spcBef>
                <a:spcPts val="520"/>
              </a:spcBef>
            </a:pPr>
            <a:endParaRPr lang="en-US" sz="3200" dirty="0">
              <a:latin typeface="Calibri"/>
              <a:cs typeface="Calibri"/>
            </a:endParaRPr>
          </a:p>
          <a:p>
            <a:pPr marL="355600" marR="1218565">
              <a:lnSpc>
                <a:spcPts val="3470"/>
              </a:lnSpc>
              <a:spcBef>
                <a:spcPts val="520"/>
              </a:spcBef>
            </a:pPr>
            <a:r>
              <a:rPr lang="en-US" sz="2800" dirty="0"/>
              <a:t>There are 3</a:t>
            </a:r>
            <a:r>
              <a:rPr lang="en-US" sz="2800" b="0" i="0" dirty="0">
                <a:effectLst/>
              </a:rPr>
              <a:t> Inter League Organizations in the US at present.</a:t>
            </a:r>
            <a:endParaRPr lang="en-US" sz="2800" dirty="0">
              <a:cs typeface="Calibri"/>
            </a:endParaRPr>
          </a:p>
          <a:p>
            <a:pPr marL="698500" marR="1218565" indent="-342900">
              <a:lnSpc>
                <a:spcPts val="3470"/>
              </a:lnSpc>
              <a:spcBef>
                <a:spcPts val="520"/>
              </a:spcBef>
              <a:buFont typeface="Arial" panose="020B0604020202020204" pitchFamily="34" charset="0"/>
              <a:buChar char="•"/>
            </a:pPr>
            <a:r>
              <a:rPr lang="en-US" sz="2800" dirty="0">
                <a:cs typeface="Calibri"/>
              </a:rPr>
              <a:t>Twin Cities, Minn. (CMAL) </a:t>
            </a:r>
          </a:p>
          <a:p>
            <a:pPr marL="698500" marR="1218565" indent="-342900">
              <a:lnSpc>
                <a:spcPts val="3470"/>
              </a:lnSpc>
              <a:spcBef>
                <a:spcPts val="520"/>
              </a:spcBef>
              <a:buFont typeface="Arial" panose="020B0604020202020204" pitchFamily="34" charset="0"/>
              <a:buChar char="•"/>
            </a:pPr>
            <a:r>
              <a:rPr lang="en-US" sz="2800" dirty="0">
                <a:cs typeface="Calibri"/>
              </a:rPr>
              <a:t>Upper Miss. River Region (UMRR) </a:t>
            </a:r>
          </a:p>
          <a:p>
            <a:pPr marL="698500" marR="1218565" indent="-342900">
              <a:lnSpc>
                <a:spcPts val="3470"/>
              </a:lnSpc>
              <a:spcBef>
                <a:spcPts val="520"/>
              </a:spcBef>
              <a:buFont typeface="Arial" panose="020B0604020202020204" pitchFamily="34" charset="0"/>
              <a:buChar char="•"/>
            </a:pPr>
            <a:r>
              <a:rPr lang="en-US" sz="2800" dirty="0">
                <a:cs typeface="Calibri"/>
              </a:rPr>
              <a:t>National Capital Area (NCA) We belong!</a:t>
            </a:r>
            <a:endParaRPr sz="2800" dirty="0">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10</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3786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6007" y="464312"/>
            <a:ext cx="2933065" cy="689932"/>
          </a:xfrm>
          <a:prstGeom prst="rect">
            <a:avLst/>
          </a:prstGeom>
        </p:spPr>
        <p:txBody>
          <a:bodyPr vert="horz" wrap="square" lIns="0" tIns="12700" rIns="0" bIns="0" rtlCol="0">
            <a:spAutoFit/>
          </a:bodyPr>
          <a:lstStyle/>
          <a:p>
            <a:pPr marL="12700">
              <a:lnSpc>
                <a:spcPct val="100000"/>
              </a:lnSpc>
              <a:spcBef>
                <a:spcPts val="100"/>
              </a:spcBef>
            </a:pPr>
            <a:r>
              <a:rPr lang="en-US" spc="-90" dirty="0"/>
              <a:t>LWVNCA</a:t>
            </a:r>
            <a:endParaRPr dirty="0"/>
          </a:p>
        </p:txBody>
      </p:sp>
      <p:sp>
        <p:nvSpPr>
          <p:cNvPr id="3" name="object 3"/>
          <p:cNvSpPr txBox="1"/>
          <p:nvPr/>
        </p:nvSpPr>
        <p:spPr>
          <a:xfrm>
            <a:off x="535940" y="1709420"/>
            <a:ext cx="8303260" cy="3369962"/>
          </a:xfrm>
          <a:prstGeom prst="rect">
            <a:avLst/>
          </a:prstGeom>
        </p:spPr>
        <p:txBody>
          <a:bodyPr vert="horz" wrap="square" lIns="0" tIns="66040" rIns="0" bIns="0" rtlCol="0">
            <a:spAutoFit/>
          </a:bodyPr>
          <a:lstStyle/>
          <a:p>
            <a:pPr marL="355600" marR="1218565" algn="ctr">
              <a:lnSpc>
                <a:spcPts val="3470"/>
              </a:lnSpc>
              <a:spcBef>
                <a:spcPts val="520"/>
              </a:spcBef>
            </a:pPr>
            <a:r>
              <a:rPr lang="en-US" sz="2400" b="1" dirty="0"/>
              <a:t>Leagues making up the LWNCA</a:t>
            </a:r>
          </a:p>
          <a:p>
            <a:pPr marL="355600" marR="1218565">
              <a:lnSpc>
                <a:spcPts val="3470"/>
              </a:lnSpc>
              <a:spcBef>
                <a:spcPts val="520"/>
              </a:spcBef>
            </a:pPr>
            <a:r>
              <a:rPr lang="en-US" sz="2400" b="1" i="0" dirty="0">
                <a:effectLst/>
              </a:rPr>
              <a:t>District of Columbia </a:t>
            </a:r>
            <a:r>
              <a:rPr lang="en-US" sz="2400" b="0" i="0" dirty="0">
                <a:effectLst/>
              </a:rPr>
              <a:t>League</a:t>
            </a:r>
          </a:p>
          <a:p>
            <a:pPr marL="355600" marR="1218565">
              <a:lnSpc>
                <a:spcPts val="3470"/>
              </a:lnSpc>
              <a:spcBef>
                <a:spcPts val="520"/>
              </a:spcBef>
            </a:pPr>
            <a:r>
              <a:rPr lang="en-US" sz="2400" b="1" i="0" dirty="0">
                <a:effectLst/>
              </a:rPr>
              <a:t>Maryland:</a:t>
            </a:r>
            <a:r>
              <a:rPr lang="en-US" sz="2400" b="0" i="0" dirty="0">
                <a:effectLst/>
              </a:rPr>
              <a:t> </a:t>
            </a:r>
            <a:r>
              <a:rPr lang="en-US" sz="2400" b="0" i="0" dirty="0">
                <a:solidFill>
                  <a:srgbClr val="333333"/>
                </a:solidFill>
                <a:effectLst/>
              </a:rPr>
              <a:t>Frederick County, Howard County, Montgomery County and Prince George's County </a:t>
            </a:r>
          </a:p>
          <a:p>
            <a:pPr marL="355600" marR="1218565">
              <a:lnSpc>
                <a:spcPts val="3470"/>
              </a:lnSpc>
              <a:spcBef>
                <a:spcPts val="520"/>
              </a:spcBef>
            </a:pPr>
            <a:r>
              <a:rPr lang="en-US" sz="2400" b="1" i="0" dirty="0">
                <a:effectLst/>
              </a:rPr>
              <a:t>Virginia:</a:t>
            </a:r>
            <a:r>
              <a:rPr lang="en-US" sz="2400" b="0" i="0" dirty="0">
                <a:effectLst/>
              </a:rPr>
              <a:t> </a:t>
            </a:r>
            <a:r>
              <a:rPr lang="en-US" sz="2400" b="0" i="0" dirty="0">
                <a:solidFill>
                  <a:srgbClr val="333333"/>
                </a:solidFill>
                <a:effectLst/>
              </a:rPr>
              <a:t>Arlington County &amp; Alexandria City, the Fairfax Area, Falls Church City, Loudoun County, and </a:t>
            </a:r>
            <a:r>
              <a:rPr lang="en-US" sz="2400" b="1" i="0" dirty="0">
                <a:solidFill>
                  <a:srgbClr val="FF0000"/>
                </a:solidFill>
                <a:effectLst/>
              </a:rPr>
              <a:t>Prince William-Fauquier Area</a:t>
            </a:r>
            <a:r>
              <a:rPr lang="en-US" sz="2400" b="0" i="0" dirty="0">
                <a:solidFill>
                  <a:srgbClr val="FF0000"/>
                </a:solidFill>
                <a:effectLst/>
              </a:rPr>
              <a:t>. </a:t>
            </a:r>
            <a:endParaRPr sz="2400" dirty="0">
              <a:solidFill>
                <a:srgbClr val="FF0000"/>
              </a:solidFill>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11</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3808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0669" y="464312"/>
            <a:ext cx="6718503" cy="628377"/>
          </a:xfrm>
          <a:prstGeom prst="rect">
            <a:avLst/>
          </a:prstGeom>
        </p:spPr>
        <p:txBody>
          <a:bodyPr vert="horz" wrap="square" lIns="0" tIns="12700" rIns="0" bIns="0" rtlCol="0">
            <a:spAutoFit/>
          </a:bodyPr>
          <a:lstStyle/>
          <a:p>
            <a:pPr marL="12700">
              <a:lnSpc>
                <a:spcPct val="100000"/>
              </a:lnSpc>
              <a:spcBef>
                <a:spcPts val="100"/>
              </a:spcBef>
            </a:pPr>
            <a:r>
              <a:rPr sz="4000" spc="-90" dirty="0"/>
              <a:t>LWV</a:t>
            </a:r>
            <a:r>
              <a:rPr sz="4000" spc="-65" dirty="0"/>
              <a:t> </a:t>
            </a:r>
            <a:r>
              <a:rPr sz="4000" dirty="0"/>
              <a:t>Mission</a:t>
            </a:r>
            <a:r>
              <a:rPr lang="en-US" sz="4000" dirty="0"/>
              <a:t>, Vision and Value</a:t>
            </a:r>
            <a:endParaRPr sz="4000" dirty="0"/>
          </a:p>
        </p:txBody>
      </p:sp>
      <p:sp>
        <p:nvSpPr>
          <p:cNvPr id="3" name="object 3"/>
          <p:cNvSpPr txBox="1"/>
          <p:nvPr/>
        </p:nvSpPr>
        <p:spPr>
          <a:xfrm>
            <a:off x="580708" y="1295400"/>
            <a:ext cx="7982584" cy="5073184"/>
          </a:xfrm>
          <a:prstGeom prst="rect">
            <a:avLst/>
          </a:prstGeom>
        </p:spPr>
        <p:txBody>
          <a:bodyPr vert="horz" wrap="square" lIns="0" tIns="66040" rIns="0" bIns="0" rtlCol="0">
            <a:spAutoFit/>
          </a:bodyPr>
          <a:lstStyle/>
          <a:p>
            <a:pPr algn="l"/>
            <a:r>
              <a:rPr lang="en-US" sz="2800" b="1" i="0" dirty="0">
                <a:solidFill>
                  <a:srgbClr val="333333"/>
                </a:solidFill>
                <a:effectLst/>
              </a:rPr>
              <a:t>Mission</a:t>
            </a:r>
            <a:endParaRPr lang="en-US" sz="2800" b="0" i="0" dirty="0">
              <a:solidFill>
                <a:srgbClr val="333333"/>
              </a:solidFill>
              <a:effectLst/>
            </a:endParaRPr>
          </a:p>
          <a:p>
            <a:pPr algn="l"/>
            <a:r>
              <a:rPr lang="en-US" sz="2400" b="0" i="0" dirty="0">
                <a:solidFill>
                  <a:srgbClr val="333333"/>
                </a:solidFill>
                <a:effectLst/>
              </a:rPr>
              <a:t>Empowering voters. Defending democracy.</a:t>
            </a:r>
          </a:p>
          <a:p>
            <a:pPr algn="l"/>
            <a:r>
              <a:rPr lang="en-US" sz="2800" b="1" i="0" dirty="0">
                <a:solidFill>
                  <a:srgbClr val="333333"/>
                </a:solidFill>
                <a:effectLst/>
              </a:rPr>
              <a:t>Vision</a:t>
            </a:r>
            <a:endParaRPr lang="en-US" sz="2800" b="0" i="0" dirty="0">
              <a:solidFill>
                <a:srgbClr val="333333"/>
              </a:solidFill>
              <a:effectLst/>
            </a:endParaRPr>
          </a:p>
          <a:p>
            <a:pPr algn="l"/>
            <a:r>
              <a:rPr lang="en-US" sz="2400" b="0" i="0" dirty="0">
                <a:solidFill>
                  <a:srgbClr val="333333"/>
                </a:solidFill>
                <a:effectLst/>
              </a:rPr>
              <a:t>We envision a democracy where every person has the desire, the right, the knowledge and the confidence to participate.</a:t>
            </a:r>
          </a:p>
          <a:p>
            <a:pPr algn="l"/>
            <a:r>
              <a:rPr lang="en-US" sz="2800" b="1" i="0" dirty="0">
                <a:solidFill>
                  <a:srgbClr val="333333"/>
                </a:solidFill>
                <a:effectLst/>
              </a:rPr>
              <a:t>Value</a:t>
            </a:r>
            <a:endParaRPr lang="en-US" sz="2800" b="0" i="0" dirty="0">
              <a:solidFill>
                <a:srgbClr val="333333"/>
              </a:solidFill>
              <a:effectLst/>
            </a:endParaRPr>
          </a:p>
          <a:p>
            <a:pPr algn="l"/>
            <a:r>
              <a:rPr lang="en-US" sz="2400" b="0" i="0" dirty="0">
                <a:solidFill>
                  <a:srgbClr val="333333"/>
                </a:solidFill>
                <a:effectLst/>
              </a:rPr>
              <a:t>We believe in the power of women to create a more perfect democracy</a:t>
            </a:r>
            <a:r>
              <a:rPr lang="en-US" sz="2800" b="0" i="0" dirty="0">
                <a:solidFill>
                  <a:srgbClr val="333333"/>
                </a:solidFill>
                <a:effectLst/>
              </a:rPr>
              <a:t>.</a:t>
            </a:r>
          </a:p>
          <a:p>
            <a:pPr algn="l"/>
            <a:r>
              <a:rPr lang="en-US" sz="2800" b="1" dirty="0">
                <a:solidFill>
                  <a:srgbClr val="333333"/>
                </a:solidFill>
              </a:rPr>
              <a:t>Diversity, Equity and Inclusion</a:t>
            </a:r>
          </a:p>
          <a:p>
            <a:pPr algn="l"/>
            <a:r>
              <a:rPr lang="en-US" sz="2400" b="0" i="0" dirty="0">
                <a:solidFill>
                  <a:srgbClr val="111111"/>
                </a:solidFill>
                <a:effectLst/>
              </a:rPr>
              <a:t>We strive to achieve greater equity and inclusion within the League through all we do.</a:t>
            </a:r>
            <a:endParaRPr lang="en-US" sz="2800" dirty="0">
              <a:cs typeface="Calibri"/>
            </a:endParaRPr>
          </a:p>
          <a:p>
            <a:pPr marL="355600" marR="1218565">
              <a:lnSpc>
                <a:spcPts val="3470"/>
              </a:lnSpc>
              <a:spcBef>
                <a:spcPts val="520"/>
              </a:spcBef>
            </a:pPr>
            <a:endParaRPr sz="3200" dirty="0">
              <a:latin typeface="Calibri"/>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12</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744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000339" y="2037939"/>
            <a:ext cx="2667109" cy="269618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029807" y="189674"/>
            <a:ext cx="2933065" cy="695960"/>
          </a:xfrm>
          <a:prstGeom prst="rect">
            <a:avLst/>
          </a:prstGeom>
        </p:spPr>
        <p:txBody>
          <a:bodyPr vert="horz" wrap="square" lIns="0" tIns="12700" rIns="0" bIns="0" rtlCol="0">
            <a:spAutoFit/>
          </a:bodyPr>
          <a:lstStyle/>
          <a:p>
            <a:pPr marL="12700">
              <a:lnSpc>
                <a:spcPct val="100000"/>
              </a:lnSpc>
              <a:spcBef>
                <a:spcPts val="100"/>
              </a:spcBef>
            </a:pPr>
            <a:r>
              <a:rPr spc="-90" dirty="0"/>
              <a:t>LWV</a:t>
            </a:r>
            <a:r>
              <a:rPr spc="-65" dirty="0"/>
              <a:t> </a:t>
            </a:r>
            <a:r>
              <a:rPr dirty="0"/>
              <a:t>Mission</a:t>
            </a:r>
          </a:p>
        </p:txBody>
      </p:sp>
      <p:sp>
        <p:nvSpPr>
          <p:cNvPr id="5" name="object 5"/>
          <p:cNvSpPr txBox="1"/>
          <p:nvPr/>
        </p:nvSpPr>
        <p:spPr>
          <a:xfrm>
            <a:off x="8490902" y="6433619"/>
            <a:ext cx="128270" cy="189796"/>
          </a:xfrm>
          <a:prstGeom prst="rect">
            <a:avLst/>
          </a:prstGeom>
        </p:spPr>
        <p:txBody>
          <a:bodyPr vert="horz" wrap="square" lIns="0" tIns="5080" rIns="0" bIns="0" rtlCol="0">
            <a:spAutoFit/>
          </a:bodyPr>
          <a:lstStyle/>
          <a:p>
            <a:pPr marL="25400">
              <a:lnSpc>
                <a:spcPct val="100000"/>
              </a:lnSpc>
              <a:spcBef>
                <a:spcPts val="40"/>
              </a:spcBef>
            </a:pPr>
            <a:endParaRPr sz="1200" dirty="0">
              <a:latin typeface="Calibri"/>
              <a:cs typeface="Calibri"/>
            </a:endParaRPr>
          </a:p>
        </p:txBody>
      </p:sp>
      <p:sp>
        <p:nvSpPr>
          <p:cNvPr id="4" name="object 4"/>
          <p:cNvSpPr txBox="1"/>
          <p:nvPr/>
        </p:nvSpPr>
        <p:spPr>
          <a:xfrm>
            <a:off x="878839" y="1154874"/>
            <a:ext cx="7723505" cy="4888839"/>
          </a:xfrm>
          <a:prstGeom prst="rect">
            <a:avLst/>
          </a:prstGeom>
        </p:spPr>
        <p:txBody>
          <a:bodyPr vert="horz" wrap="square" lIns="0" tIns="91440" rIns="0" bIns="0" rtlCol="0">
            <a:spAutoFit/>
          </a:bodyPr>
          <a:lstStyle/>
          <a:p>
            <a:pPr marL="12700" marR="5080">
              <a:lnSpc>
                <a:spcPts val="2600"/>
              </a:lnSpc>
              <a:spcBef>
                <a:spcPts val="720"/>
              </a:spcBef>
              <a:buSzPct val="96296"/>
              <a:buFont typeface="Arial"/>
              <a:buChar char="•"/>
              <a:tabLst>
                <a:tab pos="133985" algn="l"/>
              </a:tabLst>
            </a:pPr>
            <a:r>
              <a:rPr sz="2700" spc="-50" dirty="0">
                <a:latin typeface="Calibri"/>
                <a:cs typeface="Calibri"/>
              </a:rPr>
              <a:t>We </a:t>
            </a:r>
            <a:r>
              <a:rPr sz="2700" spc="-5" dirty="0">
                <a:latin typeface="Calibri"/>
                <a:cs typeface="Calibri"/>
              </a:rPr>
              <a:t>do not </a:t>
            </a:r>
            <a:r>
              <a:rPr sz="2700" spc="-10" dirty="0">
                <a:latin typeface="Calibri"/>
                <a:cs typeface="Calibri"/>
              </a:rPr>
              <a:t>support </a:t>
            </a:r>
            <a:r>
              <a:rPr sz="2700" dirty="0">
                <a:latin typeface="Calibri"/>
                <a:cs typeface="Calibri"/>
              </a:rPr>
              <a:t>or </a:t>
            </a:r>
            <a:r>
              <a:rPr sz="2700" spc="-5" dirty="0">
                <a:latin typeface="Calibri"/>
                <a:cs typeface="Calibri"/>
              </a:rPr>
              <a:t>oppose </a:t>
            </a:r>
            <a:r>
              <a:rPr sz="2700" spc="-25" dirty="0">
                <a:latin typeface="Calibri"/>
                <a:cs typeface="Calibri"/>
              </a:rPr>
              <a:t>any </a:t>
            </a:r>
            <a:r>
              <a:rPr sz="2700" spc="-15" dirty="0">
                <a:latin typeface="Calibri"/>
                <a:cs typeface="Calibri"/>
              </a:rPr>
              <a:t>candidates </a:t>
            </a:r>
            <a:r>
              <a:rPr sz="2700" spc="-20" dirty="0">
                <a:latin typeface="Calibri"/>
                <a:cs typeface="Calibri"/>
              </a:rPr>
              <a:t>for </a:t>
            </a:r>
            <a:r>
              <a:rPr sz="2700" spc="-5" dirty="0">
                <a:latin typeface="Calibri"/>
                <a:cs typeface="Calibri"/>
              </a:rPr>
              <a:t>office  </a:t>
            </a:r>
            <a:r>
              <a:rPr sz="2700" dirty="0">
                <a:latin typeface="Calibri"/>
                <a:cs typeface="Calibri"/>
              </a:rPr>
              <a:t>or </a:t>
            </a:r>
            <a:r>
              <a:rPr sz="2700" spc="-5" dirty="0">
                <a:latin typeface="Calibri"/>
                <a:cs typeface="Calibri"/>
              </a:rPr>
              <a:t>political </a:t>
            </a:r>
            <a:r>
              <a:rPr sz="2700" spc="-10" dirty="0">
                <a:latin typeface="Calibri"/>
                <a:cs typeface="Calibri"/>
              </a:rPr>
              <a:t>parties.</a:t>
            </a:r>
            <a:r>
              <a:rPr lang="en-US" sz="2700" spc="-10" dirty="0">
                <a:latin typeface="Calibri"/>
                <a:cs typeface="Calibri"/>
              </a:rPr>
              <a:t>  (very important, even if hard to do.)</a:t>
            </a:r>
            <a:endParaRPr sz="2700" dirty="0">
              <a:latin typeface="Calibri"/>
              <a:cs typeface="Calibri"/>
            </a:endParaRPr>
          </a:p>
          <a:p>
            <a:pPr>
              <a:lnSpc>
                <a:spcPct val="100000"/>
              </a:lnSpc>
              <a:spcBef>
                <a:spcPts val="15"/>
              </a:spcBef>
              <a:buFont typeface="Arial"/>
              <a:buChar char="•"/>
            </a:pPr>
            <a:endParaRPr sz="2800" dirty="0">
              <a:latin typeface="Times New Roman"/>
              <a:cs typeface="Times New Roman"/>
            </a:endParaRPr>
          </a:p>
          <a:p>
            <a:pPr marL="12700" marR="2964180">
              <a:lnSpc>
                <a:spcPct val="100299"/>
              </a:lnSpc>
              <a:buSzPct val="96296"/>
              <a:buFont typeface="Arial"/>
              <a:buChar char="•"/>
              <a:tabLst>
                <a:tab pos="133985" algn="l"/>
                <a:tab pos="3701415" algn="l"/>
              </a:tabLst>
            </a:pPr>
            <a:r>
              <a:rPr sz="2700" spc="-50" dirty="0">
                <a:latin typeface="Calibri"/>
                <a:cs typeface="Calibri"/>
              </a:rPr>
              <a:t>We </a:t>
            </a:r>
            <a:r>
              <a:rPr sz="2700" spc="-20" dirty="0">
                <a:latin typeface="Calibri"/>
                <a:cs typeface="Calibri"/>
              </a:rPr>
              <a:t>want </a:t>
            </a:r>
            <a:r>
              <a:rPr sz="2700" spc="-15" dirty="0">
                <a:latin typeface="Calibri"/>
                <a:cs typeface="Calibri"/>
              </a:rPr>
              <a:t>everyone to vote </a:t>
            </a:r>
            <a:r>
              <a:rPr sz="2700" spc="-5" dirty="0">
                <a:latin typeface="Calibri"/>
                <a:cs typeface="Calibri"/>
              </a:rPr>
              <a:t>so our  </a:t>
            </a:r>
            <a:r>
              <a:rPr sz="2700" spc="-10" dirty="0">
                <a:latin typeface="Calibri"/>
                <a:cs typeface="Calibri"/>
              </a:rPr>
              <a:t>elected</a:t>
            </a:r>
            <a:r>
              <a:rPr sz="2700" spc="10" dirty="0">
                <a:latin typeface="Calibri"/>
                <a:cs typeface="Calibri"/>
              </a:rPr>
              <a:t> </a:t>
            </a:r>
            <a:r>
              <a:rPr sz="2700" spc="-15" dirty="0">
                <a:latin typeface="Calibri"/>
                <a:cs typeface="Calibri"/>
              </a:rPr>
              <a:t>leaders</a:t>
            </a:r>
            <a:r>
              <a:rPr sz="2700" spc="10" dirty="0">
                <a:latin typeface="Calibri"/>
                <a:cs typeface="Calibri"/>
              </a:rPr>
              <a:t> </a:t>
            </a:r>
            <a:r>
              <a:rPr sz="2700" spc="-20" dirty="0">
                <a:latin typeface="Calibri"/>
                <a:cs typeface="Calibri"/>
              </a:rPr>
              <a:t>represent	</a:t>
            </a:r>
            <a:r>
              <a:rPr sz="2700" spc="-5" dirty="0">
                <a:latin typeface="Calibri"/>
                <a:cs typeface="Calibri"/>
              </a:rPr>
              <a:t>our  </a:t>
            </a:r>
            <a:r>
              <a:rPr sz="2700" spc="-15" dirty="0">
                <a:latin typeface="Calibri"/>
                <a:cs typeface="Calibri"/>
              </a:rPr>
              <a:t>entire</a:t>
            </a:r>
            <a:r>
              <a:rPr sz="2700" spc="-10" dirty="0">
                <a:latin typeface="Calibri"/>
                <a:cs typeface="Calibri"/>
              </a:rPr>
              <a:t> </a:t>
            </a:r>
            <a:r>
              <a:rPr sz="2700" spc="-25" dirty="0">
                <a:latin typeface="Calibri"/>
                <a:cs typeface="Calibri"/>
              </a:rPr>
              <a:t>community.</a:t>
            </a:r>
            <a:endParaRPr sz="2700" dirty="0">
              <a:latin typeface="Calibri"/>
              <a:cs typeface="Calibri"/>
            </a:endParaRPr>
          </a:p>
          <a:p>
            <a:pPr>
              <a:lnSpc>
                <a:spcPct val="100000"/>
              </a:lnSpc>
              <a:spcBef>
                <a:spcPts val="5"/>
              </a:spcBef>
              <a:buFont typeface="Arial"/>
              <a:buChar char="•"/>
            </a:pPr>
            <a:endParaRPr sz="2800" dirty="0">
              <a:latin typeface="Times New Roman"/>
              <a:cs typeface="Times New Roman"/>
            </a:endParaRPr>
          </a:p>
          <a:p>
            <a:pPr marL="12700" marR="1885314">
              <a:lnSpc>
                <a:spcPct val="100000"/>
              </a:lnSpc>
              <a:buSzPct val="96296"/>
              <a:buFont typeface="Arial"/>
              <a:buChar char="•"/>
              <a:tabLst>
                <a:tab pos="133985" algn="l"/>
              </a:tabLst>
            </a:pPr>
            <a:r>
              <a:rPr sz="2700" spc="-50" dirty="0">
                <a:latin typeface="Calibri"/>
                <a:cs typeface="Calibri"/>
              </a:rPr>
              <a:t>We </a:t>
            </a:r>
            <a:r>
              <a:rPr sz="2700" spc="-20" dirty="0">
                <a:latin typeface="Calibri"/>
                <a:cs typeface="Calibri"/>
              </a:rPr>
              <a:t>are </a:t>
            </a:r>
            <a:r>
              <a:rPr sz="2700" dirty="0">
                <a:latin typeface="Calibri"/>
                <a:cs typeface="Calibri"/>
              </a:rPr>
              <a:t>a </a:t>
            </a:r>
            <a:r>
              <a:rPr sz="2700" spc="-5" dirty="0">
                <a:latin typeface="Calibri"/>
                <a:cs typeface="Calibri"/>
              </a:rPr>
              <a:t>voice </a:t>
            </a:r>
            <a:r>
              <a:rPr sz="2700" spc="-20" dirty="0">
                <a:latin typeface="Calibri"/>
                <a:cs typeface="Calibri"/>
              </a:rPr>
              <a:t>for </a:t>
            </a:r>
            <a:r>
              <a:rPr sz="2700" dirty="0">
                <a:latin typeface="Calibri"/>
                <a:cs typeface="Calibri"/>
              </a:rPr>
              <a:t>all, </a:t>
            </a:r>
            <a:r>
              <a:rPr sz="2700" spc="-10" dirty="0">
                <a:latin typeface="Calibri"/>
                <a:cs typeface="Calibri"/>
              </a:rPr>
              <a:t>working </a:t>
            </a:r>
            <a:r>
              <a:rPr sz="2700" spc="-15" dirty="0">
                <a:latin typeface="Calibri"/>
                <a:cs typeface="Calibri"/>
              </a:rPr>
              <a:t>to  </a:t>
            </a:r>
            <a:r>
              <a:rPr sz="2700" spc="-10" dirty="0">
                <a:latin typeface="Calibri"/>
                <a:cs typeface="Calibri"/>
              </a:rPr>
              <a:t>connect </a:t>
            </a:r>
            <a:r>
              <a:rPr sz="2700" spc="-5" dirty="0">
                <a:latin typeface="Calibri"/>
                <a:cs typeface="Calibri"/>
              </a:rPr>
              <a:t>people </a:t>
            </a:r>
            <a:r>
              <a:rPr sz="2700" spc="-10" dirty="0">
                <a:latin typeface="Calibri"/>
                <a:cs typeface="Calibri"/>
              </a:rPr>
              <a:t>directly </a:t>
            </a:r>
            <a:r>
              <a:rPr sz="2700" spc="-5" dirty="0">
                <a:latin typeface="Calibri"/>
                <a:cs typeface="Calibri"/>
              </a:rPr>
              <a:t>with</a:t>
            </a:r>
            <a:r>
              <a:rPr sz="2700" spc="-10" dirty="0">
                <a:latin typeface="Calibri"/>
                <a:cs typeface="Calibri"/>
              </a:rPr>
              <a:t> </a:t>
            </a:r>
            <a:r>
              <a:rPr sz="2700" spc="-15" dirty="0">
                <a:latin typeface="Calibri"/>
                <a:cs typeface="Calibri"/>
              </a:rPr>
              <a:t>government.</a:t>
            </a:r>
            <a:endParaRPr sz="2700" dirty="0">
              <a:latin typeface="Calibri"/>
              <a:cs typeface="Calibri"/>
            </a:endParaRPr>
          </a:p>
          <a:p>
            <a:pPr>
              <a:lnSpc>
                <a:spcPct val="100000"/>
              </a:lnSpc>
              <a:spcBef>
                <a:spcPts val="25"/>
              </a:spcBef>
              <a:buFont typeface="Arial"/>
              <a:buChar char="•"/>
            </a:pPr>
            <a:endParaRPr sz="3350" dirty="0">
              <a:latin typeface="Times New Roman"/>
              <a:cs typeface="Times New Roman"/>
            </a:endParaRPr>
          </a:p>
          <a:p>
            <a:pPr marL="12700" marR="538480">
              <a:lnSpc>
                <a:spcPts val="2600"/>
              </a:lnSpc>
              <a:buSzPct val="96296"/>
              <a:buFont typeface="Arial"/>
              <a:buChar char="•"/>
              <a:tabLst>
                <a:tab pos="133985" algn="l"/>
                <a:tab pos="4831715" algn="l"/>
                <a:tab pos="6725920" algn="l"/>
              </a:tabLst>
            </a:pPr>
            <a:r>
              <a:rPr sz="2700" spc="-100" dirty="0">
                <a:latin typeface="Calibri"/>
                <a:cs typeface="Calibri"/>
              </a:rPr>
              <a:t>W</a:t>
            </a:r>
            <a:r>
              <a:rPr sz="2700" dirty="0">
                <a:latin typeface="Calibri"/>
                <a:cs typeface="Calibri"/>
              </a:rPr>
              <a:t>e</a:t>
            </a:r>
            <a:r>
              <a:rPr sz="2700" spc="-5" dirty="0">
                <a:latin typeface="Calibri"/>
                <a:cs typeface="Calibri"/>
              </a:rPr>
              <a:t> </a:t>
            </a:r>
            <a:r>
              <a:rPr sz="2700" spc="-10" dirty="0">
                <a:latin typeface="Calibri"/>
                <a:cs typeface="Calibri"/>
              </a:rPr>
              <a:t>p</a:t>
            </a:r>
            <a:r>
              <a:rPr sz="2700" spc="-50" dirty="0">
                <a:latin typeface="Calibri"/>
                <a:cs typeface="Calibri"/>
              </a:rPr>
              <a:t>r</a:t>
            </a:r>
            <a:r>
              <a:rPr sz="2700" spc="-10" dirty="0">
                <a:latin typeface="Calibri"/>
                <a:cs typeface="Calibri"/>
              </a:rPr>
              <a:t>o</a:t>
            </a:r>
            <a:r>
              <a:rPr sz="2700" spc="5" dirty="0">
                <a:latin typeface="Calibri"/>
                <a:cs typeface="Calibri"/>
              </a:rPr>
              <a:t>vi</a:t>
            </a:r>
            <a:r>
              <a:rPr sz="2700" spc="-10" dirty="0">
                <a:latin typeface="Calibri"/>
                <a:cs typeface="Calibri"/>
              </a:rPr>
              <a:t>d</a:t>
            </a:r>
            <a:r>
              <a:rPr sz="2700" dirty="0">
                <a:latin typeface="Calibri"/>
                <a:cs typeface="Calibri"/>
              </a:rPr>
              <a:t>e</a:t>
            </a:r>
            <a:r>
              <a:rPr sz="2700" spc="-5" dirty="0">
                <a:latin typeface="Calibri"/>
                <a:cs typeface="Calibri"/>
              </a:rPr>
              <a:t> </a:t>
            </a:r>
            <a:r>
              <a:rPr sz="2700" spc="-10" dirty="0">
                <a:latin typeface="Calibri"/>
                <a:cs typeface="Calibri"/>
              </a:rPr>
              <a:t>an</a:t>
            </a:r>
            <a:r>
              <a:rPr sz="2700" dirty="0">
                <a:latin typeface="Calibri"/>
                <a:cs typeface="Calibri"/>
              </a:rPr>
              <a:t>d</a:t>
            </a:r>
            <a:r>
              <a:rPr sz="2700" spc="-5" dirty="0">
                <a:latin typeface="Calibri"/>
                <a:cs typeface="Calibri"/>
              </a:rPr>
              <a:t> </a:t>
            </a:r>
            <a:r>
              <a:rPr sz="2700" spc="-30" dirty="0">
                <a:latin typeface="Calibri"/>
                <a:cs typeface="Calibri"/>
              </a:rPr>
              <a:t>w</a:t>
            </a:r>
            <a:r>
              <a:rPr sz="2700" dirty="0">
                <a:latin typeface="Calibri"/>
                <a:cs typeface="Calibri"/>
              </a:rPr>
              <a:t>o</a:t>
            </a:r>
            <a:r>
              <a:rPr sz="2700" spc="-5" dirty="0">
                <a:latin typeface="Calibri"/>
                <a:cs typeface="Calibri"/>
              </a:rPr>
              <a:t>r</a:t>
            </a:r>
            <a:r>
              <a:rPr sz="2700" dirty="0">
                <a:latin typeface="Calibri"/>
                <a:cs typeface="Calibri"/>
              </a:rPr>
              <a:t>k f</a:t>
            </a:r>
            <a:r>
              <a:rPr sz="2700" spc="-50" dirty="0">
                <a:latin typeface="Calibri"/>
                <a:cs typeface="Calibri"/>
              </a:rPr>
              <a:t>r</a:t>
            </a:r>
            <a:r>
              <a:rPr sz="2700" dirty="0">
                <a:latin typeface="Calibri"/>
                <a:cs typeface="Calibri"/>
              </a:rPr>
              <a:t>om</a:t>
            </a:r>
            <a:r>
              <a:rPr sz="2700" spc="5" dirty="0">
                <a:latin typeface="Calibri"/>
                <a:cs typeface="Calibri"/>
              </a:rPr>
              <a:t> </a:t>
            </a:r>
            <a:r>
              <a:rPr sz="2700" spc="-50" dirty="0">
                <a:latin typeface="Calibri"/>
                <a:cs typeface="Calibri"/>
              </a:rPr>
              <a:t>f</a:t>
            </a:r>
            <a:r>
              <a:rPr sz="2700" spc="-10" dirty="0">
                <a:latin typeface="Calibri"/>
                <a:cs typeface="Calibri"/>
              </a:rPr>
              <a:t>a</a:t>
            </a:r>
            <a:r>
              <a:rPr sz="2700" spc="-5" dirty="0">
                <a:latin typeface="Calibri"/>
                <a:cs typeface="Calibri"/>
              </a:rPr>
              <a:t>c</a:t>
            </a:r>
            <a:r>
              <a:rPr sz="2700" spc="-10" dirty="0">
                <a:latin typeface="Calibri"/>
                <a:cs typeface="Calibri"/>
              </a:rPr>
              <a:t>ts</a:t>
            </a:r>
            <a:r>
              <a:rPr sz="2700" dirty="0">
                <a:latin typeface="Calibri"/>
                <a:cs typeface="Calibri"/>
              </a:rPr>
              <a:t>.	</a:t>
            </a:r>
            <a:r>
              <a:rPr sz="2700" spc="-100" dirty="0">
                <a:latin typeface="Calibri"/>
                <a:cs typeface="Calibri"/>
              </a:rPr>
              <a:t>W</a:t>
            </a:r>
            <a:r>
              <a:rPr sz="2700" dirty="0">
                <a:latin typeface="Calibri"/>
                <a:cs typeface="Calibri"/>
              </a:rPr>
              <a:t>e</a:t>
            </a:r>
            <a:r>
              <a:rPr sz="2700" spc="-5" dirty="0">
                <a:latin typeface="Calibri"/>
                <a:cs typeface="Calibri"/>
              </a:rPr>
              <a:t> </a:t>
            </a:r>
            <a:r>
              <a:rPr sz="2700" spc="-10" dirty="0">
                <a:latin typeface="Calibri"/>
                <a:cs typeface="Calibri"/>
              </a:rPr>
              <a:t>edu</a:t>
            </a:r>
            <a:r>
              <a:rPr sz="2700" spc="-30" dirty="0">
                <a:latin typeface="Calibri"/>
                <a:cs typeface="Calibri"/>
              </a:rPr>
              <a:t>ca</a:t>
            </a:r>
            <a:r>
              <a:rPr sz="2700" spc="-35" dirty="0">
                <a:latin typeface="Calibri"/>
                <a:cs typeface="Calibri"/>
              </a:rPr>
              <a:t>t</a:t>
            </a:r>
            <a:r>
              <a:rPr sz="2700" spc="-10" dirty="0">
                <a:latin typeface="Calibri"/>
                <a:cs typeface="Calibri"/>
              </a:rPr>
              <a:t>e</a:t>
            </a:r>
            <a:r>
              <a:rPr sz="2700" dirty="0">
                <a:latin typeface="Calibri"/>
                <a:cs typeface="Calibri"/>
              </a:rPr>
              <a:t>.	</a:t>
            </a:r>
            <a:r>
              <a:rPr sz="2700" spc="-100" dirty="0">
                <a:latin typeface="Calibri"/>
                <a:cs typeface="Calibri"/>
              </a:rPr>
              <a:t>We  </a:t>
            </a:r>
            <a:r>
              <a:rPr sz="2700" spc="-20" dirty="0">
                <a:latin typeface="Calibri"/>
                <a:cs typeface="Calibri"/>
              </a:rPr>
              <a:t>advocate for</a:t>
            </a:r>
            <a:r>
              <a:rPr sz="2700" spc="5" dirty="0">
                <a:latin typeface="Calibri"/>
                <a:cs typeface="Calibri"/>
              </a:rPr>
              <a:t> </a:t>
            </a:r>
            <a:r>
              <a:rPr sz="2700" spc="-10" dirty="0">
                <a:latin typeface="Calibri"/>
                <a:cs typeface="Calibri"/>
              </a:rPr>
              <a:t>change.</a:t>
            </a:r>
            <a:endParaRPr sz="2700" dirty="0">
              <a:latin typeface="Calibri"/>
              <a:cs typeface="Calibri"/>
            </a:endParaRPr>
          </a:p>
        </p:txBody>
      </p:sp>
      <p:sp>
        <p:nvSpPr>
          <p:cNvPr id="6" name="Footer Placeholder 5">
            <a:extLst>
              <a:ext uri="{FF2B5EF4-FFF2-40B4-BE49-F238E27FC236}">
                <a16:creationId xmlns:a16="http://schemas.microsoft.com/office/drawing/2014/main" id="{43B572EB-EB60-4A78-A6C6-68E3B66798E2}"/>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FC769D69-FCAA-43C1-ADD7-066424FC98AB}"/>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bject 4">
            <a:extLst>
              <a:ext uri="{FF2B5EF4-FFF2-40B4-BE49-F238E27FC236}">
                <a16:creationId xmlns:a16="http://schemas.microsoft.com/office/drawing/2014/main" id="{72B09FCA-9459-4242-B0A8-5EF2C7678503}"/>
              </a:ext>
            </a:extLst>
          </p:cNvPr>
          <p:cNvSpPr/>
          <p:nvPr/>
        </p:nvSpPr>
        <p:spPr>
          <a:xfrm>
            <a:off x="228601" y="253366"/>
            <a:ext cx="1136128" cy="792479"/>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C731B729-8890-4519-9F8B-13541C71A549}"/>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9AF9AEFD-A39A-46BA-B020-AB5680B0EB61}"/>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05A88ED4-0E5C-4170-836C-CB4F93DC3A91}"/>
              </a:ext>
            </a:extLst>
          </p:cNvPr>
          <p:cNvSpPr txBox="1"/>
          <p:nvPr/>
        </p:nvSpPr>
        <p:spPr>
          <a:xfrm>
            <a:off x="389572" y="1327785"/>
            <a:ext cx="8229600" cy="4401205"/>
          </a:xfrm>
          <a:prstGeom prst="rect">
            <a:avLst/>
          </a:prstGeom>
          <a:noFill/>
        </p:spPr>
        <p:txBody>
          <a:bodyPr wrap="square">
            <a:spAutoFit/>
          </a:bodyPr>
          <a:lstStyle/>
          <a:p>
            <a:pPr algn="l" fontAlgn="base"/>
            <a:r>
              <a:rPr lang="en-US" sz="2800" b="0" i="0" dirty="0">
                <a:solidFill>
                  <a:srgbClr val="111111"/>
                </a:solidFill>
                <a:effectLst/>
              </a:rPr>
              <a:t>The League of Women Voters has two separate and distinct roles.  </a:t>
            </a:r>
          </a:p>
          <a:p>
            <a:pPr algn="l" fontAlgn="base"/>
            <a:endParaRPr lang="en-US" sz="2800" b="0" i="0" dirty="0">
              <a:solidFill>
                <a:srgbClr val="111111"/>
              </a:solidFill>
              <a:effectLst/>
            </a:endParaRPr>
          </a:p>
          <a:p>
            <a:pPr algn="l" fontAlgn="base"/>
            <a:r>
              <a:rPr lang="en-US" sz="2800" b="1" i="0" u="none" strike="noStrike" dirty="0">
                <a:solidFill>
                  <a:srgbClr val="E84747"/>
                </a:solidFill>
                <a:effectLst/>
                <a:hlinkClick r:id="rId2"/>
              </a:rPr>
              <a:t>Voters Service/Citizen Education</a:t>
            </a:r>
            <a:r>
              <a:rPr lang="en-US" sz="2800" b="0" i="0" u="none" strike="noStrike" dirty="0">
                <a:solidFill>
                  <a:srgbClr val="E84747"/>
                </a:solidFill>
                <a:effectLst/>
                <a:hlinkClick r:id="rId2"/>
              </a:rPr>
              <a:t>:</a:t>
            </a:r>
            <a:r>
              <a:rPr lang="en-US" sz="2800" b="0" i="0" dirty="0">
                <a:solidFill>
                  <a:srgbClr val="111111"/>
                </a:solidFill>
                <a:effectLst/>
              </a:rPr>
              <a:t> we present unbiased, nonpartisan information about elections, the voting process, and issues. To conduct our voter service and citizen education activities, we use funds from the League of Women Voters of Virginia Education Fund, which is a 501(c)(3) corporation, a nonprofit educational organization.</a:t>
            </a:r>
          </a:p>
        </p:txBody>
      </p:sp>
      <p:sp>
        <p:nvSpPr>
          <p:cNvPr id="10" name="object 2">
            <a:extLst>
              <a:ext uri="{FF2B5EF4-FFF2-40B4-BE49-F238E27FC236}">
                <a16:creationId xmlns:a16="http://schemas.microsoft.com/office/drawing/2014/main" id="{C2A56D9B-8B4F-4157-A413-8D5E4029CBFC}"/>
              </a:ext>
            </a:extLst>
          </p:cNvPr>
          <p:cNvSpPr txBox="1">
            <a:spLocks noGrp="1"/>
          </p:cNvSpPr>
          <p:nvPr>
            <p:ph type="title"/>
          </p:nvPr>
        </p:nvSpPr>
        <p:spPr>
          <a:xfrm>
            <a:off x="1343627" y="417034"/>
            <a:ext cx="6718503" cy="689932"/>
          </a:xfrm>
          <a:prstGeom prst="rect">
            <a:avLst/>
          </a:prstGeom>
        </p:spPr>
        <p:txBody>
          <a:bodyPr vert="horz" wrap="square" lIns="0" tIns="12700" rIns="0" bIns="0" rtlCol="0">
            <a:spAutoFit/>
          </a:bodyPr>
          <a:lstStyle/>
          <a:p>
            <a:pPr marL="12700" algn="ctr">
              <a:lnSpc>
                <a:spcPct val="100000"/>
              </a:lnSpc>
              <a:spcBef>
                <a:spcPts val="100"/>
              </a:spcBef>
            </a:pPr>
            <a:r>
              <a:rPr lang="en-US" spc="-90" dirty="0"/>
              <a:t>LWV Roles</a:t>
            </a:r>
            <a:endParaRPr dirty="0"/>
          </a:p>
        </p:txBody>
      </p:sp>
      <p:sp>
        <p:nvSpPr>
          <p:cNvPr id="11" name="object 4">
            <a:extLst>
              <a:ext uri="{FF2B5EF4-FFF2-40B4-BE49-F238E27FC236}">
                <a16:creationId xmlns:a16="http://schemas.microsoft.com/office/drawing/2014/main" id="{CE4FE556-53E2-46A3-B282-6424A6086CAA}"/>
              </a:ext>
            </a:extLst>
          </p:cNvPr>
          <p:cNvSpPr/>
          <p:nvPr/>
        </p:nvSpPr>
        <p:spPr>
          <a:xfrm>
            <a:off x="228601" y="253366"/>
            <a:ext cx="1136128" cy="792479"/>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C731B729-8890-4519-9F8B-13541C71A549}"/>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9AF9AEFD-A39A-46BA-B020-AB5680B0EB61}"/>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05A88ED4-0E5C-4170-836C-CB4F93DC3A91}"/>
              </a:ext>
            </a:extLst>
          </p:cNvPr>
          <p:cNvSpPr txBox="1"/>
          <p:nvPr/>
        </p:nvSpPr>
        <p:spPr>
          <a:xfrm>
            <a:off x="389572" y="1327785"/>
            <a:ext cx="8229600" cy="3108543"/>
          </a:xfrm>
          <a:prstGeom prst="rect">
            <a:avLst/>
          </a:prstGeom>
          <a:noFill/>
        </p:spPr>
        <p:txBody>
          <a:bodyPr wrap="square">
            <a:spAutoFit/>
          </a:bodyPr>
          <a:lstStyle/>
          <a:p>
            <a:pPr algn="l" fontAlgn="base"/>
            <a:r>
              <a:rPr lang="en-US" sz="2800" b="0" i="0" dirty="0">
                <a:solidFill>
                  <a:srgbClr val="111111"/>
                </a:solidFill>
                <a:effectLst/>
              </a:rPr>
              <a:t>The League of Women Voters has two separate and distinct roles.  </a:t>
            </a:r>
          </a:p>
          <a:p>
            <a:pPr algn="l" fontAlgn="base"/>
            <a:endParaRPr lang="en-US" sz="2800" b="0" i="0" dirty="0">
              <a:solidFill>
                <a:srgbClr val="111111"/>
              </a:solidFill>
              <a:effectLst/>
            </a:endParaRPr>
          </a:p>
          <a:p>
            <a:pPr algn="l" fontAlgn="base"/>
            <a:r>
              <a:rPr lang="en-US" sz="2800" b="1" i="0" u="none" strike="noStrike" dirty="0">
                <a:solidFill>
                  <a:srgbClr val="E84747"/>
                </a:solidFill>
                <a:effectLst/>
                <a:hlinkClick r:id="rId2"/>
              </a:rPr>
              <a:t>Action/Advocacy</a:t>
            </a:r>
            <a:r>
              <a:rPr lang="en-US" sz="2800" b="0" i="0" dirty="0">
                <a:solidFill>
                  <a:srgbClr val="111111"/>
                </a:solidFill>
                <a:effectLst/>
              </a:rPr>
              <a:t>: we are nonpartisan, and, after study, we use our </a:t>
            </a:r>
            <a:r>
              <a:rPr lang="en-US" sz="2800" b="0" i="0" u="none" strike="noStrike" dirty="0">
                <a:solidFill>
                  <a:srgbClr val="E84747"/>
                </a:solidFill>
                <a:effectLst/>
                <a:hlinkClick r:id="rId3"/>
              </a:rPr>
              <a:t>positions</a:t>
            </a:r>
            <a:r>
              <a:rPr lang="en-US" sz="2800" b="0" i="0" dirty="0">
                <a:solidFill>
                  <a:srgbClr val="111111"/>
                </a:solidFill>
                <a:effectLst/>
              </a:rPr>
              <a:t> to advocate for or against particular policies in the public interest. The League of Women Voters, is a nonprofit 501(c)(4) corporation.</a:t>
            </a:r>
          </a:p>
        </p:txBody>
      </p:sp>
      <p:sp>
        <p:nvSpPr>
          <p:cNvPr id="10" name="object 2">
            <a:extLst>
              <a:ext uri="{FF2B5EF4-FFF2-40B4-BE49-F238E27FC236}">
                <a16:creationId xmlns:a16="http://schemas.microsoft.com/office/drawing/2014/main" id="{C2A56D9B-8B4F-4157-A413-8D5E4029CBFC}"/>
              </a:ext>
            </a:extLst>
          </p:cNvPr>
          <p:cNvSpPr txBox="1">
            <a:spLocks noGrp="1"/>
          </p:cNvSpPr>
          <p:nvPr>
            <p:ph type="title"/>
          </p:nvPr>
        </p:nvSpPr>
        <p:spPr>
          <a:xfrm>
            <a:off x="1364729" y="496883"/>
            <a:ext cx="6718503" cy="689932"/>
          </a:xfrm>
          <a:prstGeom prst="rect">
            <a:avLst/>
          </a:prstGeom>
        </p:spPr>
        <p:txBody>
          <a:bodyPr vert="horz" wrap="square" lIns="0" tIns="12700" rIns="0" bIns="0" rtlCol="0">
            <a:spAutoFit/>
          </a:bodyPr>
          <a:lstStyle/>
          <a:p>
            <a:pPr marL="12700" algn="ctr">
              <a:lnSpc>
                <a:spcPct val="100000"/>
              </a:lnSpc>
              <a:spcBef>
                <a:spcPts val="100"/>
              </a:spcBef>
            </a:pPr>
            <a:r>
              <a:rPr lang="en-US" spc="-90" dirty="0"/>
              <a:t>Our Roles</a:t>
            </a:r>
            <a:endParaRPr dirty="0"/>
          </a:p>
        </p:txBody>
      </p:sp>
      <p:sp>
        <p:nvSpPr>
          <p:cNvPr id="11" name="object 4">
            <a:extLst>
              <a:ext uri="{FF2B5EF4-FFF2-40B4-BE49-F238E27FC236}">
                <a16:creationId xmlns:a16="http://schemas.microsoft.com/office/drawing/2014/main" id="{CE4FE556-53E2-46A3-B282-6424A6086CAA}"/>
              </a:ext>
            </a:extLst>
          </p:cNvPr>
          <p:cNvSpPr/>
          <p:nvPr/>
        </p:nvSpPr>
        <p:spPr>
          <a:xfrm>
            <a:off x="228601" y="253366"/>
            <a:ext cx="1136128" cy="792479"/>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690578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26440" y="2966720"/>
            <a:ext cx="7503160" cy="1243930"/>
          </a:xfrm>
          <a:prstGeom prst="rect">
            <a:avLst/>
          </a:prstGeom>
        </p:spPr>
        <p:txBody>
          <a:bodyPr vert="horz" wrap="square" lIns="0" tIns="12700" rIns="0" bIns="0" rtlCol="0">
            <a:spAutoFit/>
          </a:bodyPr>
          <a:lstStyle/>
          <a:p>
            <a:pPr marL="12700" algn="ctr">
              <a:lnSpc>
                <a:spcPct val="100000"/>
              </a:lnSpc>
              <a:spcBef>
                <a:spcPts val="100"/>
              </a:spcBef>
            </a:pPr>
            <a:r>
              <a:rPr lang="en-US" sz="4000" spc="-10" dirty="0"/>
              <a:t>How do we decide what policies to pursue and what positions to take?</a:t>
            </a:r>
            <a:endParaRPr sz="4000" dirty="0"/>
          </a:p>
        </p:txBody>
      </p:sp>
      <p:sp>
        <p:nvSpPr>
          <p:cNvPr id="6" name="Footer Placeholder 5">
            <a:extLst>
              <a:ext uri="{FF2B5EF4-FFF2-40B4-BE49-F238E27FC236}">
                <a16:creationId xmlns:a16="http://schemas.microsoft.com/office/drawing/2014/main" id="{C731B729-8890-4519-9F8B-13541C71A549}"/>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9AF9AEFD-A39A-46BA-B020-AB5680B0EB61}"/>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bject 2">
            <a:extLst>
              <a:ext uri="{FF2B5EF4-FFF2-40B4-BE49-F238E27FC236}">
                <a16:creationId xmlns:a16="http://schemas.microsoft.com/office/drawing/2014/main" id="{B4157B6E-C2E0-4124-AE35-22244D189975}"/>
              </a:ext>
            </a:extLst>
          </p:cNvPr>
          <p:cNvSpPr txBox="1">
            <a:spLocks/>
          </p:cNvSpPr>
          <p:nvPr/>
        </p:nvSpPr>
        <p:spPr>
          <a:xfrm>
            <a:off x="1421701" y="464312"/>
            <a:ext cx="6303010" cy="1367041"/>
          </a:xfrm>
          <a:prstGeom prst="rect">
            <a:avLst/>
          </a:prstGeom>
        </p:spPr>
        <p:txBody>
          <a:bodyPr vert="horz" wrap="square" lIns="0" tIns="12700" rIns="0" bIns="0" rtlCol="0">
            <a:spAutoFit/>
          </a:bodyPr>
          <a:lstStyle>
            <a:lvl1pPr>
              <a:defRPr sz="4400" b="0" i="0">
                <a:solidFill>
                  <a:schemeClr val="tx1"/>
                </a:solidFill>
                <a:latin typeface="Calibri"/>
                <a:ea typeface="+mj-ea"/>
                <a:cs typeface="Calibri"/>
              </a:defRPr>
            </a:lvl1pPr>
          </a:lstStyle>
          <a:p>
            <a:pPr marL="12700" algn="ctr">
              <a:spcBef>
                <a:spcPts val="100"/>
              </a:spcBef>
            </a:pPr>
            <a:r>
              <a:rPr lang="en-US" kern="0" dirty="0"/>
              <a:t>League Policies and </a:t>
            </a:r>
            <a:r>
              <a:rPr lang="en-US" kern="0" spc="-10" dirty="0"/>
              <a:t>Positions</a:t>
            </a:r>
            <a:endParaRPr lang="en-US" kern="0" spc="-20" dirty="0"/>
          </a:p>
        </p:txBody>
      </p:sp>
      <p:sp>
        <p:nvSpPr>
          <p:cNvPr id="10" name="object 4">
            <a:extLst>
              <a:ext uri="{FF2B5EF4-FFF2-40B4-BE49-F238E27FC236}">
                <a16:creationId xmlns:a16="http://schemas.microsoft.com/office/drawing/2014/main" id="{47011B28-28D6-4115-A41F-ABDFED42FED2}"/>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767816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1847051"/>
            <a:ext cx="7350760" cy="3890809"/>
          </a:xfrm>
          <a:prstGeom prst="rect">
            <a:avLst/>
          </a:prstGeom>
        </p:spPr>
        <p:txBody>
          <a:bodyPr vert="horz" wrap="square" lIns="0" tIns="12700" rIns="0" bIns="0" rtlCol="0">
            <a:spAutoFit/>
          </a:bodyPr>
          <a:lstStyle/>
          <a:p>
            <a:pPr marL="12700" algn="l">
              <a:lnSpc>
                <a:spcPct val="100000"/>
              </a:lnSpc>
              <a:spcBef>
                <a:spcPts val="100"/>
              </a:spcBef>
            </a:pPr>
            <a:r>
              <a:rPr lang="en-US" sz="2800" spc="-10" dirty="0"/>
              <a:t>National Positions are arrived at by studying issues. Voting on each of the studies takes place during the biennial convention. If they are accepted, they become positions.</a:t>
            </a:r>
            <a:br>
              <a:rPr lang="en-US" sz="2800" spc="-10" dirty="0"/>
            </a:br>
            <a:br>
              <a:rPr lang="en-US" sz="2800" spc="-10" dirty="0"/>
            </a:br>
            <a:r>
              <a:rPr lang="en-US" sz="2800" spc="-10" dirty="0"/>
              <a:t>A</a:t>
            </a:r>
            <a:r>
              <a:rPr lang="en-US" sz="2800" spc="-10" dirty="0">
                <a:latin typeface="Calibri"/>
                <a:cs typeface="Calibri"/>
              </a:rPr>
              <a:t>dvocacy can </a:t>
            </a:r>
            <a:r>
              <a:rPr lang="en-US" sz="2800" spc="-5" dirty="0">
                <a:latin typeface="Calibri"/>
                <a:cs typeface="Calibri"/>
              </a:rPr>
              <a:t>then be </a:t>
            </a:r>
            <a:r>
              <a:rPr lang="en-US" sz="2800" spc="-25" dirty="0">
                <a:latin typeface="Calibri"/>
                <a:cs typeface="Calibri"/>
              </a:rPr>
              <a:t>taken </a:t>
            </a:r>
            <a:r>
              <a:rPr lang="en-US" sz="2800" dirty="0">
                <a:latin typeface="Calibri"/>
                <a:cs typeface="Calibri"/>
              </a:rPr>
              <a:t>on </a:t>
            </a:r>
            <a:r>
              <a:rPr lang="en-US" sz="2800" spc="-5" dirty="0">
                <a:latin typeface="Calibri"/>
                <a:cs typeface="Calibri"/>
              </a:rPr>
              <a:t>the  particular issue </a:t>
            </a:r>
            <a:r>
              <a:rPr lang="en-US" sz="2800" spc="-10" dirty="0">
                <a:latin typeface="Calibri"/>
                <a:cs typeface="Calibri"/>
              </a:rPr>
              <a:t>addressed by </a:t>
            </a:r>
            <a:r>
              <a:rPr lang="en-US" sz="2800" spc="-5" dirty="0">
                <a:latin typeface="Calibri"/>
                <a:cs typeface="Calibri"/>
              </a:rPr>
              <a:t>the position. Without </a:t>
            </a:r>
            <a:r>
              <a:rPr lang="en-US" sz="2800" dirty="0">
                <a:latin typeface="Calibri"/>
                <a:cs typeface="Calibri"/>
              </a:rPr>
              <a:t>an  </a:t>
            </a:r>
            <a:r>
              <a:rPr lang="en-US" sz="2800" spc="-5" dirty="0">
                <a:latin typeface="Calibri"/>
                <a:cs typeface="Calibri"/>
              </a:rPr>
              <a:t>official position, </a:t>
            </a:r>
            <a:r>
              <a:rPr lang="en-US" sz="2800" spc="-10" dirty="0">
                <a:latin typeface="Calibri"/>
                <a:cs typeface="Calibri"/>
              </a:rPr>
              <a:t>action/advocacy cannot </a:t>
            </a:r>
            <a:r>
              <a:rPr lang="en-US" sz="2800" spc="-5" dirty="0">
                <a:latin typeface="Calibri"/>
                <a:cs typeface="Calibri"/>
              </a:rPr>
              <a:t>be </a:t>
            </a:r>
            <a:r>
              <a:rPr lang="en-US" sz="2800" spc="-25" dirty="0">
                <a:latin typeface="Calibri"/>
                <a:cs typeface="Calibri"/>
              </a:rPr>
              <a:t>taken </a:t>
            </a:r>
            <a:r>
              <a:rPr lang="en-US" sz="2800" dirty="0">
                <a:latin typeface="Calibri"/>
                <a:cs typeface="Calibri"/>
              </a:rPr>
              <a:t>in  </a:t>
            </a:r>
            <a:r>
              <a:rPr lang="en-US" sz="2800" spc="-55" dirty="0">
                <a:latin typeface="Calibri"/>
                <a:cs typeface="Calibri"/>
              </a:rPr>
              <a:t>LWV’s</a:t>
            </a:r>
            <a:r>
              <a:rPr lang="en-US" sz="2800" spc="-10" dirty="0">
                <a:latin typeface="Calibri"/>
                <a:cs typeface="Calibri"/>
              </a:rPr>
              <a:t> </a:t>
            </a:r>
            <a:r>
              <a:rPr lang="en-US" sz="2800" spc="-5" dirty="0">
                <a:latin typeface="Calibri"/>
                <a:cs typeface="Calibri"/>
              </a:rPr>
              <a:t>name.</a:t>
            </a:r>
            <a:endParaRPr sz="2800" dirty="0"/>
          </a:p>
        </p:txBody>
      </p:sp>
      <p:sp>
        <p:nvSpPr>
          <p:cNvPr id="6" name="Footer Placeholder 5">
            <a:extLst>
              <a:ext uri="{FF2B5EF4-FFF2-40B4-BE49-F238E27FC236}">
                <a16:creationId xmlns:a16="http://schemas.microsoft.com/office/drawing/2014/main" id="{C731B729-8890-4519-9F8B-13541C71A549}"/>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9AF9AEFD-A39A-46BA-B020-AB5680B0EB61}"/>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bject 2">
            <a:extLst>
              <a:ext uri="{FF2B5EF4-FFF2-40B4-BE49-F238E27FC236}">
                <a16:creationId xmlns:a16="http://schemas.microsoft.com/office/drawing/2014/main" id="{C0AD68E8-83F2-4FC3-912C-B45C0A169F57}"/>
              </a:ext>
            </a:extLst>
          </p:cNvPr>
          <p:cNvSpPr txBox="1">
            <a:spLocks/>
          </p:cNvSpPr>
          <p:nvPr/>
        </p:nvSpPr>
        <p:spPr>
          <a:xfrm>
            <a:off x="1421701" y="464312"/>
            <a:ext cx="6303010" cy="1256754"/>
          </a:xfrm>
          <a:prstGeom prst="rect">
            <a:avLst/>
          </a:prstGeom>
        </p:spPr>
        <p:txBody>
          <a:bodyPr vert="horz" wrap="square" lIns="0" tIns="12700" rIns="0" bIns="0" rtlCol="0">
            <a:spAutoFit/>
          </a:bodyPr>
          <a:lstStyle>
            <a:lvl1pPr>
              <a:defRPr sz="4400" b="0" i="0">
                <a:solidFill>
                  <a:schemeClr val="tx1"/>
                </a:solidFill>
                <a:latin typeface="Calibri"/>
                <a:ea typeface="+mj-ea"/>
                <a:cs typeface="Calibri"/>
              </a:defRPr>
            </a:lvl1pPr>
          </a:lstStyle>
          <a:p>
            <a:pPr marL="12700" algn="ctr">
              <a:spcBef>
                <a:spcPts val="100"/>
              </a:spcBef>
            </a:pPr>
            <a:r>
              <a:rPr lang="en-US" sz="4000" kern="0" dirty="0"/>
              <a:t>League </a:t>
            </a:r>
            <a:r>
              <a:rPr lang="en-US" sz="4000" kern="0" spc="-10" dirty="0"/>
              <a:t>Position</a:t>
            </a:r>
            <a:r>
              <a:rPr lang="en-US" sz="4000" kern="0" spc="-65" dirty="0"/>
              <a:t> </a:t>
            </a:r>
            <a:r>
              <a:rPr lang="en-US" sz="4000" kern="0" spc="-20" dirty="0"/>
              <a:t>Statements</a:t>
            </a:r>
          </a:p>
          <a:p>
            <a:pPr marL="12700" algn="ctr">
              <a:spcBef>
                <a:spcPts val="100"/>
              </a:spcBef>
            </a:pPr>
            <a:r>
              <a:rPr lang="en-US" sz="4000" kern="0" spc="-20" dirty="0"/>
              <a:t>National </a:t>
            </a:r>
          </a:p>
        </p:txBody>
      </p:sp>
      <p:sp>
        <p:nvSpPr>
          <p:cNvPr id="10" name="object 4">
            <a:extLst>
              <a:ext uri="{FF2B5EF4-FFF2-40B4-BE49-F238E27FC236}">
                <a16:creationId xmlns:a16="http://schemas.microsoft.com/office/drawing/2014/main" id="{D181E6E6-D842-4C75-848B-2558EF340BE5}"/>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88898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1243" y="2582354"/>
            <a:ext cx="7673975" cy="635000"/>
          </a:xfrm>
          <a:prstGeom prst="rect">
            <a:avLst/>
          </a:prstGeom>
        </p:spPr>
        <p:txBody>
          <a:bodyPr vert="horz" wrap="square" lIns="0" tIns="12700" rIns="0" bIns="0" rtlCol="0">
            <a:spAutoFit/>
          </a:bodyPr>
          <a:lstStyle/>
          <a:p>
            <a:pPr marL="12700">
              <a:lnSpc>
                <a:spcPct val="100000"/>
              </a:lnSpc>
              <a:spcBef>
                <a:spcPts val="100"/>
              </a:spcBef>
            </a:pPr>
            <a:r>
              <a:rPr sz="4000" u="heavy" spc="-5" dirty="0">
                <a:uFill>
                  <a:solidFill>
                    <a:srgbClr val="000000"/>
                  </a:solidFill>
                </a:uFill>
              </a:rPr>
              <a:t>League </a:t>
            </a:r>
            <a:r>
              <a:rPr sz="4000" u="heavy" dirty="0">
                <a:uFill>
                  <a:solidFill>
                    <a:srgbClr val="000000"/>
                  </a:solidFill>
                </a:uFill>
              </a:rPr>
              <a:t>of </a:t>
            </a:r>
            <a:r>
              <a:rPr sz="4000" u="heavy" spc="-35" dirty="0">
                <a:uFill>
                  <a:solidFill>
                    <a:srgbClr val="000000"/>
                  </a:solidFill>
                </a:uFill>
              </a:rPr>
              <a:t>Women </a:t>
            </a:r>
            <a:r>
              <a:rPr sz="4000" u="heavy" spc="-40" dirty="0">
                <a:uFill>
                  <a:solidFill>
                    <a:srgbClr val="000000"/>
                  </a:solidFill>
                </a:uFill>
              </a:rPr>
              <a:t>Voters® </a:t>
            </a:r>
            <a:r>
              <a:rPr sz="4000" u="heavy" dirty="0">
                <a:uFill>
                  <a:solidFill>
                    <a:srgbClr val="000000"/>
                  </a:solidFill>
                </a:uFill>
              </a:rPr>
              <a:t>of</a:t>
            </a:r>
            <a:r>
              <a:rPr sz="4000" u="heavy" spc="-30" dirty="0">
                <a:uFill>
                  <a:solidFill>
                    <a:srgbClr val="000000"/>
                  </a:solidFill>
                </a:uFill>
              </a:rPr>
              <a:t> </a:t>
            </a:r>
            <a:r>
              <a:rPr sz="4000" u="heavy" spc="-10" dirty="0">
                <a:uFill>
                  <a:solidFill>
                    <a:srgbClr val="000000"/>
                  </a:solidFill>
                </a:uFill>
              </a:rPr>
              <a:t>Virginia</a:t>
            </a:r>
            <a:endParaRPr sz="4000"/>
          </a:p>
        </p:txBody>
      </p:sp>
      <p:sp>
        <p:nvSpPr>
          <p:cNvPr id="5" name="Footer Placeholder 4">
            <a:extLst>
              <a:ext uri="{FF2B5EF4-FFF2-40B4-BE49-F238E27FC236}">
                <a16:creationId xmlns:a16="http://schemas.microsoft.com/office/drawing/2014/main" id="{C2BFEE78-251C-4424-8E6D-D696D9ED9FC3}"/>
              </a:ext>
            </a:extLst>
          </p:cNvPr>
          <p:cNvSpPr>
            <a:spLocks noGrp="1"/>
          </p:cNvSpPr>
          <p:nvPr>
            <p:ph type="ftr" sz="quarter" idx="5"/>
          </p:nvPr>
        </p:nvSpPr>
        <p:spPr/>
        <p:txBody>
          <a:bodyPr/>
          <a:lstStyle/>
          <a:p>
            <a:r>
              <a:rPr lang="en-US"/>
              <a:t>LWV - PWFA 2021</a:t>
            </a:r>
          </a:p>
        </p:txBody>
      </p:sp>
      <p:sp>
        <p:nvSpPr>
          <p:cNvPr id="6" name="Rectangle 5">
            <a:extLst>
              <a:ext uri="{FF2B5EF4-FFF2-40B4-BE49-F238E27FC236}">
                <a16:creationId xmlns:a16="http://schemas.microsoft.com/office/drawing/2014/main" id="{2CB5B91C-B22F-47A5-AB1E-0754B1FF43CF}"/>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bject 4">
            <a:extLst>
              <a:ext uri="{FF2B5EF4-FFF2-40B4-BE49-F238E27FC236}">
                <a16:creationId xmlns:a16="http://schemas.microsoft.com/office/drawing/2014/main" id="{38F57DFB-FB03-4252-94B9-2D015F227E20}"/>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32607" y="342074"/>
            <a:ext cx="3479165" cy="695960"/>
          </a:xfrm>
          <a:prstGeom prst="rect">
            <a:avLst/>
          </a:prstGeom>
        </p:spPr>
        <p:txBody>
          <a:bodyPr vert="horz" wrap="square" lIns="0" tIns="12700" rIns="0" bIns="0" rtlCol="0">
            <a:spAutoFit/>
          </a:bodyPr>
          <a:lstStyle/>
          <a:p>
            <a:pPr marL="12700">
              <a:lnSpc>
                <a:spcPct val="100000"/>
              </a:lnSpc>
              <a:spcBef>
                <a:spcPts val="100"/>
              </a:spcBef>
            </a:pPr>
            <a:r>
              <a:rPr spc="-90" dirty="0"/>
              <a:t>LWV </a:t>
            </a:r>
            <a:r>
              <a:rPr dirty="0"/>
              <a:t>of</a:t>
            </a:r>
            <a:r>
              <a:rPr spc="35" dirty="0"/>
              <a:t> </a:t>
            </a:r>
            <a:r>
              <a:rPr spc="-10" dirty="0"/>
              <a:t>Virginia</a:t>
            </a:r>
          </a:p>
        </p:txBody>
      </p:sp>
      <p:sp>
        <p:nvSpPr>
          <p:cNvPr id="3" name="object 3"/>
          <p:cNvSpPr txBox="1"/>
          <p:nvPr/>
        </p:nvSpPr>
        <p:spPr>
          <a:xfrm>
            <a:off x="535940" y="1383474"/>
            <a:ext cx="8030209" cy="3120085"/>
          </a:xfrm>
          <a:prstGeom prst="rect">
            <a:avLst/>
          </a:prstGeom>
        </p:spPr>
        <p:txBody>
          <a:bodyPr vert="horz" wrap="square" lIns="0" tIns="13970" rIns="0" bIns="0" rtlCol="0">
            <a:spAutoFit/>
          </a:bodyPr>
          <a:lstStyle/>
          <a:p>
            <a:pPr marL="355600" marR="78740" indent="-342900">
              <a:lnSpc>
                <a:spcPct val="99700"/>
              </a:lnSpc>
              <a:spcBef>
                <a:spcPts val="110"/>
              </a:spcBef>
              <a:buFont typeface="Arial"/>
              <a:buChar char="•"/>
              <a:tabLst>
                <a:tab pos="354965" algn="l"/>
                <a:tab pos="355600" algn="l"/>
              </a:tabLst>
            </a:pPr>
            <a:r>
              <a:rPr sz="2800" spc="-55" dirty="0">
                <a:latin typeface="Calibri"/>
                <a:cs typeface="Calibri"/>
              </a:rPr>
              <a:t>We </a:t>
            </a:r>
            <a:r>
              <a:rPr sz="2800" spc="-15" dirty="0">
                <a:latin typeface="Calibri"/>
                <a:cs typeface="Calibri"/>
              </a:rPr>
              <a:t>advocate </a:t>
            </a:r>
            <a:r>
              <a:rPr sz="2800" spc="-5" dirty="0">
                <a:latin typeface="Calibri"/>
                <a:cs typeface="Calibri"/>
              </a:rPr>
              <a:t>on </a:t>
            </a:r>
            <a:r>
              <a:rPr sz="2800" spc="-20" dirty="0">
                <a:latin typeface="Calibri"/>
                <a:cs typeface="Calibri"/>
              </a:rPr>
              <a:t>statewide </a:t>
            </a:r>
            <a:r>
              <a:rPr sz="2800" spc="-5" dirty="0">
                <a:latin typeface="Calibri"/>
                <a:cs typeface="Calibri"/>
              </a:rPr>
              <a:t>issues </a:t>
            </a:r>
            <a:r>
              <a:rPr sz="2800" spc="-15" dirty="0">
                <a:latin typeface="Calibri"/>
                <a:cs typeface="Calibri"/>
              </a:rPr>
              <a:t>after carefully  researched </a:t>
            </a:r>
            <a:r>
              <a:rPr sz="2800" spc="-5" dirty="0">
                <a:latin typeface="Calibri"/>
                <a:cs typeface="Calibri"/>
              </a:rPr>
              <a:t>study </a:t>
            </a:r>
            <a:r>
              <a:rPr sz="2800" dirty="0">
                <a:latin typeface="Calibri"/>
                <a:cs typeface="Calibri"/>
              </a:rPr>
              <a:t>and </a:t>
            </a:r>
            <a:r>
              <a:rPr sz="2800" spc="-10" dirty="0">
                <a:latin typeface="Calibri"/>
                <a:cs typeface="Calibri"/>
              </a:rPr>
              <a:t>development </a:t>
            </a:r>
            <a:r>
              <a:rPr sz="2800" spc="-5" dirty="0">
                <a:latin typeface="Calibri"/>
                <a:cs typeface="Calibri"/>
              </a:rPr>
              <a:t>of positions with  </a:t>
            </a:r>
            <a:r>
              <a:rPr sz="2800" spc="-10" dirty="0">
                <a:latin typeface="Calibri"/>
                <a:cs typeface="Calibri"/>
              </a:rPr>
              <a:t>membership</a:t>
            </a:r>
            <a:r>
              <a:rPr sz="2800" spc="5" dirty="0">
                <a:latin typeface="Calibri"/>
                <a:cs typeface="Calibri"/>
              </a:rPr>
              <a:t> </a:t>
            </a:r>
            <a:r>
              <a:rPr sz="2800" spc="-5" dirty="0">
                <a:latin typeface="Calibri"/>
                <a:cs typeface="Calibri"/>
              </a:rPr>
              <a:t>input.</a:t>
            </a:r>
            <a:endParaRPr sz="2800" dirty="0">
              <a:latin typeface="Calibri"/>
              <a:cs typeface="Calibri"/>
            </a:endParaRPr>
          </a:p>
          <a:p>
            <a:pPr marL="355600" marR="5080" indent="-342900">
              <a:lnSpc>
                <a:spcPct val="99900"/>
              </a:lnSpc>
              <a:spcBef>
                <a:spcPts val="690"/>
              </a:spcBef>
              <a:buFont typeface="Arial"/>
              <a:buChar char="•"/>
              <a:tabLst>
                <a:tab pos="354965" algn="l"/>
                <a:tab pos="355600" algn="l"/>
              </a:tabLst>
            </a:pPr>
            <a:r>
              <a:rPr sz="2800" spc="-55" dirty="0">
                <a:latin typeface="Calibri"/>
                <a:cs typeface="Calibri"/>
              </a:rPr>
              <a:t>We </a:t>
            </a:r>
            <a:r>
              <a:rPr sz="2800" spc="-10" dirty="0">
                <a:latin typeface="Calibri"/>
                <a:cs typeface="Calibri"/>
              </a:rPr>
              <a:t>provide </a:t>
            </a:r>
            <a:r>
              <a:rPr sz="2800" spc="-5" dirty="0">
                <a:latin typeface="Calibri"/>
                <a:cs typeface="Calibri"/>
              </a:rPr>
              <a:t>non-partisan </a:t>
            </a:r>
            <a:r>
              <a:rPr sz="2800" spc="-15" dirty="0">
                <a:latin typeface="Calibri"/>
                <a:cs typeface="Calibri"/>
              </a:rPr>
              <a:t>voter </a:t>
            </a:r>
            <a:r>
              <a:rPr sz="2800" spc="-5" dirty="0">
                <a:latin typeface="Calibri"/>
                <a:cs typeface="Calibri"/>
              </a:rPr>
              <a:t>guides, </a:t>
            </a:r>
            <a:r>
              <a:rPr sz="2800" spc="-10" dirty="0">
                <a:latin typeface="Calibri"/>
                <a:cs typeface="Calibri"/>
              </a:rPr>
              <a:t>candidate </a:t>
            </a:r>
            <a:r>
              <a:rPr sz="2800" spc="-5" dirty="0">
                <a:latin typeface="Calibri"/>
                <a:cs typeface="Calibri"/>
              </a:rPr>
              <a:t>and  </a:t>
            </a:r>
            <a:r>
              <a:rPr sz="2800" dirty="0">
                <a:latin typeface="Calibri"/>
                <a:cs typeface="Calibri"/>
              </a:rPr>
              <a:t>issue </a:t>
            </a:r>
            <a:r>
              <a:rPr sz="2800" spc="-10" dirty="0">
                <a:latin typeface="Calibri"/>
                <a:cs typeface="Calibri"/>
              </a:rPr>
              <a:t>forums, Legislative Directories, </a:t>
            </a:r>
            <a:r>
              <a:rPr sz="2800" spc="-15" dirty="0">
                <a:latin typeface="Calibri"/>
                <a:cs typeface="Calibri"/>
              </a:rPr>
              <a:t>information  </a:t>
            </a:r>
            <a:r>
              <a:rPr sz="2800" spc="-5" dirty="0">
                <a:latin typeface="Calibri"/>
                <a:cs typeface="Calibri"/>
              </a:rPr>
              <a:t>about </a:t>
            </a:r>
            <a:r>
              <a:rPr sz="2800" spc="-10" dirty="0">
                <a:latin typeface="Calibri"/>
                <a:cs typeface="Calibri"/>
              </a:rPr>
              <a:t>voting </a:t>
            </a:r>
            <a:r>
              <a:rPr sz="2800" spc="-15" dirty="0">
                <a:latin typeface="Calibri"/>
                <a:cs typeface="Calibri"/>
              </a:rPr>
              <a:t>laws </a:t>
            </a:r>
            <a:r>
              <a:rPr sz="2800" spc="-5" dirty="0">
                <a:latin typeface="Calibri"/>
                <a:cs typeface="Calibri"/>
              </a:rPr>
              <a:t>and </a:t>
            </a:r>
            <a:r>
              <a:rPr sz="2800" spc="-10" dirty="0">
                <a:latin typeface="Calibri"/>
                <a:cs typeface="Calibri"/>
              </a:rPr>
              <a:t>practices </a:t>
            </a:r>
            <a:r>
              <a:rPr sz="2800" spc="-5" dirty="0">
                <a:latin typeface="Calibri"/>
                <a:cs typeface="Calibri"/>
              </a:rPr>
              <a:t>and </a:t>
            </a:r>
            <a:r>
              <a:rPr sz="2800" spc="-10" dirty="0">
                <a:latin typeface="Calibri"/>
                <a:cs typeface="Calibri"/>
              </a:rPr>
              <a:t>studies </a:t>
            </a:r>
            <a:r>
              <a:rPr sz="2800" spc="-5" dirty="0">
                <a:latin typeface="Calibri"/>
                <a:cs typeface="Calibri"/>
              </a:rPr>
              <a:t>about  public</a:t>
            </a:r>
            <a:r>
              <a:rPr sz="2800" dirty="0">
                <a:latin typeface="Calibri"/>
                <a:cs typeface="Calibri"/>
              </a:rPr>
              <a:t> </a:t>
            </a:r>
            <a:r>
              <a:rPr sz="2800" spc="-5" dirty="0">
                <a:latin typeface="Calibri"/>
                <a:cs typeface="Calibri"/>
              </a:rPr>
              <a:t>issues.</a:t>
            </a:r>
            <a:endParaRPr sz="2800" dirty="0">
              <a:latin typeface="Calibri"/>
              <a:cs typeface="Calibri"/>
            </a:endParaRPr>
          </a:p>
        </p:txBody>
      </p:sp>
      <p:sp>
        <p:nvSpPr>
          <p:cNvPr id="6" name="Footer Placeholder 5">
            <a:extLst>
              <a:ext uri="{FF2B5EF4-FFF2-40B4-BE49-F238E27FC236}">
                <a16:creationId xmlns:a16="http://schemas.microsoft.com/office/drawing/2014/main" id="{56291358-966D-4535-B9E8-6D9FC936CEB8}"/>
              </a:ext>
            </a:extLst>
          </p:cNvPr>
          <p:cNvSpPr>
            <a:spLocks noGrp="1"/>
          </p:cNvSpPr>
          <p:nvPr>
            <p:ph type="ftr" sz="quarter" idx="5"/>
          </p:nvPr>
        </p:nvSpPr>
        <p:spPr/>
        <p:txBody>
          <a:bodyPr/>
          <a:lstStyle/>
          <a:p>
            <a:r>
              <a:rPr lang="en-US"/>
              <a:t>LWV - PWFA 2021</a:t>
            </a:r>
          </a:p>
        </p:txBody>
      </p:sp>
      <p:sp>
        <p:nvSpPr>
          <p:cNvPr id="7" name="Rectangle 6">
            <a:extLst>
              <a:ext uri="{FF2B5EF4-FFF2-40B4-BE49-F238E27FC236}">
                <a16:creationId xmlns:a16="http://schemas.microsoft.com/office/drawing/2014/main" id="{92C0E1F4-6D5E-4C5D-9410-E836B0F1E843}"/>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bject 4">
            <a:extLst>
              <a:ext uri="{FF2B5EF4-FFF2-40B4-BE49-F238E27FC236}">
                <a16:creationId xmlns:a16="http://schemas.microsoft.com/office/drawing/2014/main" id="{4C8D6E63-8B89-4E37-8264-AB2D0A2BBBB9}"/>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1" y="464312"/>
            <a:ext cx="5486400" cy="689932"/>
          </a:xfrm>
          <a:prstGeom prst="rect">
            <a:avLst/>
          </a:prstGeom>
        </p:spPr>
        <p:txBody>
          <a:bodyPr vert="horz" wrap="square" lIns="0" tIns="12700" rIns="0" bIns="0" rtlCol="0">
            <a:spAutoFit/>
          </a:bodyPr>
          <a:lstStyle/>
          <a:p>
            <a:pPr marL="12700" algn="ctr">
              <a:lnSpc>
                <a:spcPct val="100000"/>
              </a:lnSpc>
              <a:spcBef>
                <a:spcPts val="100"/>
              </a:spcBef>
            </a:pPr>
            <a:r>
              <a:rPr lang="en-US" spc="-90" dirty="0"/>
              <a:t>League Basics</a:t>
            </a:r>
            <a:endParaRPr dirty="0"/>
          </a:p>
        </p:txBody>
      </p:sp>
      <p:sp>
        <p:nvSpPr>
          <p:cNvPr id="3" name="object 3"/>
          <p:cNvSpPr txBox="1"/>
          <p:nvPr/>
        </p:nvSpPr>
        <p:spPr>
          <a:xfrm>
            <a:off x="381000" y="1709420"/>
            <a:ext cx="8137524" cy="4555093"/>
          </a:xfrm>
          <a:prstGeom prst="rect">
            <a:avLst/>
          </a:prstGeom>
        </p:spPr>
        <p:txBody>
          <a:bodyPr vert="horz" wrap="square" lIns="0" tIns="66040" rIns="0" bIns="0" rtlCol="0">
            <a:spAutoFit/>
          </a:bodyPr>
          <a:lstStyle/>
          <a:p>
            <a:pPr marL="355600" marR="1218565">
              <a:lnSpc>
                <a:spcPts val="3470"/>
              </a:lnSpc>
              <a:spcBef>
                <a:spcPts val="520"/>
              </a:spcBef>
            </a:pPr>
            <a:r>
              <a:rPr lang="en-US" sz="3200" dirty="0">
                <a:latin typeface="Calibri"/>
                <a:cs typeface="Calibri"/>
              </a:rPr>
              <a:t>What is League structure?</a:t>
            </a:r>
          </a:p>
          <a:p>
            <a:pPr marL="355600" marR="1218565">
              <a:lnSpc>
                <a:spcPts val="3470"/>
              </a:lnSpc>
              <a:spcBef>
                <a:spcPts val="520"/>
              </a:spcBef>
            </a:pPr>
            <a:r>
              <a:rPr lang="en-US" sz="3200" spc="-35" dirty="0">
                <a:latin typeface="Calibri"/>
                <a:cs typeface="Calibri"/>
              </a:rPr>
              <a:t>What does it stand for? Its mission?</a:t>
            </a:r>
          </a:p>
          <a:p>
            <a:pPr marL="355600" marR="1218565">
              <a:lnSpc>
                <a:spcPts val="3470"/>
              </a:lnSpc>
              <a:spcBef>
                <a:spcPts val="520"/>
              </a:spcBef>
            </a:pPr>
            <a:r>
              <a:rPr lang="en-US" sz="3200" spc="-35" dirty="0">
                <a:cs typeface="Calibri"/>
              </a:rPr>
              <a:t>How does it arrive at its positions?</a:t>
            </a:r>
          </a:p>
          <a:p>
            <a:pPr marL="355600" marR="1218565">
              <a:lnSpc>
                <a:spcPts val="3470"/>
              </a:lnSpc>
              <a:spcBef>
                <a:spcPts val="520"/>
              </a:spcBef>
            </a:pPr>
            <a:r>
              <a:rPr lang="en-US" sz="3200" spc="-35" dirty="0">
                <a:cs typeface="Calibri"/>
              </a:rPr>
              <a:t>How does it get its funding?</a:t>
            </a:r>
          </a:p>
          <a:p>
            <a:pPr marL="355600" marR="1218565">
              <a:lnSpc>
                <a:spcPts val="3470"/>
              </a:lnSpc>
              <a:spcBef>
                <a:spcPts val="520"/>
              </a:spcBef>
            </a:pPr>
            <a:r>
              <a:rPr lang="en-US" sz="3200" spc="-35" dirty="0">
                <a:cs typeface="Calibri"/>
              </a:rPr>
              <a:t>What is the difference between the League and the League Education Fund?</a:t>
            </a:r>
          </a:p>
          <a:p>
            <a:pPr marL="355600" marR="1218565">
              <a:lnSpc>
                <a:spcPts val="3470"/>
              </a:lnSpc>
              <a:spcBef>
                <a:spcPts val="520"/>
              </a:spcBef>
            </a:pPr>
            <a:r>
              <a:rPr lang="en-US" sz="3200" spc="-35" dirty="0">
                <a:cs typeface="Calibri"/>
              </a:rPr>
              <a:t>What exactly is VOTE411?</a:t>
            </a:r>
          </a:p>
          <a:p>
            <a:pPr marL="355600" marR="1218565">
              <a:lnSpc>
                <a:spcPts val="3470"/>
              </a:lnSpc>
              <a:spcBef>
                <a:spcPts val="520"/>
              </a:spcBef>
            </a:pPr>
            <a:endParaRPr lang="en-US" sz="3200" spc="-35" dirty="0">
              <a:latin typeface="Calibri"/>
              <a:cs typeface="Calibri"/>
            </a:endParaRPr>
          </a:p>
          <a:p>
            <a:pPr marL="355600" marR="1218565">
              <a:lnSpc>
                <a:spcPts val="3470"/>
              </a:lnSpc>
              <a:spcBef>
                <a:spcPts val="520"/>
              </a:spcBef>
            </a:pPr>
            <a:endParaRPr lang="en-US" sz="3200" dirty="0">
              <a:latin typeface="Calibri"/>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2</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67935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32607" y="189674"/>
            <a:ext cx="3479165" cy="695960"/>
          </a:xfrm>
          <a:prstGeom prst="rect">
            <a:avLst/>
          </a:prstGeom>
        </p:spPr>
        <p:txBody>
          <a:bodyPr vert="horz" wrap="square" lIns="0" tIns="12700" rIns="0" bIns="0" rtlCol="0">
            <a:spAutoFit/>
          </a:bodyPr>
          <a:lstStyle/>
          <a:p>
            <a:pPr marL="12700">
              <a:lnSpc>
                <a:spcPct val="100000"/>
              </a:lnSpc>
              <a:spcBef>
                <a:spcPts val="100"/>
              </a:spcBef>
            </a:pPr>
            <a:r>
              <a:rPr spc="-90" dirty="0"/>
              <a:t>LWV </a:t>
            </a:r>
            <a:r>
              <a:rPr dirty="0"/>
              <a:t>of</a:t>
            </a:r>
            <a:r>
              <a:rPr spc="35" dirty="0"/>
              <a:t> </a:t>
            </a:r>
            <a:r>
              <a:rPr spc="-10" dirty="0"/>
              <a:t>Virginia</a:t>
            </a:r>
          </a:p>
        </p:txBody>
      </p:sp>
      <p:sp>
        <p:nvSpPr>
          <p:cNvPr id="3" name="object 3"/>
          <p:cNvSpPr txBox="1"/>
          <p:nvPr/>
        </p:nvSpPr>
        <p:spPr>
          <a:xfrm>
            <a:off x="535940" y="1535874"/>
            <a:ext cx="7752080" cy="3804311"/>
          </a:xfrm>
          <a:prstGeom prst="rect">
            <a:avLst/>
          </a:prstGeom>
        </p:spPr>
        <p:txBody>
          <a:bodyPr vert="horz" wrap="square" lIns="0" tIns="12700" rIns="0" bIns="0" rtlCol="0">
            <a:spAutoFit/>
          </a:bodyPr>
          <a:lstStyle/>
          <a:p>
            <a:pPr marL="12700">
              <a:lnSpc>
                <a:spcPct val="100000"/>
              </a:lnSpc>
              <a:spcBef>
                <a:spcPts val="100"/>
              </a:spcBef>
            </a:pPr>
            <a:r>
              <a:rPr sz="2800" spc="-55" dirty="0">
                <a:latin typeface="Calibri"/>
                <a:cs typeface="Calibri"/>
              </a:rPr>
              <a:t>We </a:t>
            </a:r>
            <a:r>
              <a:rPr sz="2800" spc="-20" dirty="0">
                <a:latin typeface="Calibri"/>
                <a:cs typeface="Calibri"/>
              </a:rPr>
              <a:t>have </a:t>
            </a:r>
            <a:r>
              <a:rPr sz="2800" spc="-10" dirty="0">
                <a:latin typeface="Calibri"/>
                <a:cs typeface="Calibri"/>
              </a:rPr>
              <a:t>two </a:t>
            </a:r>
            <a:r>
              <a:rPr sz="2800" spc="-20" dirty="0">
                <a:latin typeface="Calibri"/>
                <a:cs typeface="Calibri"/>
              </a:rPr>
              <a:t>separate </a:t>
            </a:r>
            <a:r>
              <a:rPr sz="2800" dirty="0">
                <a:latin typeface="Calibri"/>
                <a:cs typeface="Calibri"/>
              </a:rPr>
              <a:t>and </a:t>
            </a:r>
            <a:r>
              <a:rPr sz="2800" spc="-5" dirty="0">
                <a:latin typeface="Calibri"/>
                <a:cs typeface="Calibri"/>
              </a:rPr>
              <a:t>distinct</a:t>
            </a:r>
            <a:r>
              <a:rPr sz="2800" spc="85" dirty="0">
                <a:latin typeface="Calibri"/>
                <a:cs typeface="Calibri"/>
              </a:rPr>
              <a:t> </a:t>
            </a:r>
            <a:r>
              <a:rPr sz="2800" spc="-15" dirty="0">
                <a:latin typeface="Calibri"/>
                <a:cs typeface="Calibri"/>
              </a:rPr>
              <a:t>roles:</a:t>
            </a:r>
            <a:endParaRPr sz="2800" dirty="0">
              <a:latin typeface="Calibri"/>
              <a:cs typeface="Calibri"/>
            </a:endParaRPr>
          </a:p>
          <a:p>
            <a:pPr marL="755650" marR="452755" indent="-285750">
              <a:lnSpc>
                <a:spcPct val="100099"/>
              </a:lnSpc>
              <a:spcBef>
                <a:spcPts val="2300"/>
              </a:spcBef>
            </a:pPr>
            <a:r>
              <a:rPr sz="2400" b="1" u="heavy" spc="-30" dirty="0">
                <a:solidFill>
                  <a:srgbClr val="0000FF"/>
                </a:solidFill>
                <a:uFill>
                  <a:solidFill>
                    <a:srgbClr val="0000FF"/>
                  </a:solidFill>
                </a:uFill>
                <a:latin typeface="Calibri"/>
                <a:cs typeface="Calibri"/>
              </a:rPr>
              <a:t>Voters </a:t>
            </a:r>
            <a:r>
              <a:rPr sz="2400" b="1" u="heavy" spc="-5" dirty="0">
                <a:solidFill>
                  <a:srgbClr val="0000FF"/>
                </a:solidFill>
                <a:uFill>
                  <a:solidFill>
                    <a:srgbClr val="0000FF"/>
                  </a:solidFill>
                </a:uFill>
                <a:latin typeface="Calibri"/>
                <a:cs typeface="Calibri"/>
              </a:rPr>
              <a:t>Service/Citizen </a:t>
            </a:r>
            <a:r>
              <a:rPr sz="2400" b="1" u="heavy" spc="-10" dirty="0">
                <a:solidFill>
                  <a:srgbClr val="0000FF"/>
                </a:solidFill>
                <a:uFill>
                  <a:solidFill>
                    <a:srgbClr val="0000FF"/>
                  </a:solidFill>
                </a:uFill>
                <a:latin typeface="Calibri"/>
                <a:cs typeface="Calibri"/>
              </a:rPr>
              <a:t>Education</a:t>
            </a:r>
            <a:r>
              <a:rPr sz="2400" spc="-10" dirty="0">
                <a:latin typeface="Calibri"/>
                <a:cs typeface="Calibri"/>
              </a:rPr>
              <a:t>: </a:t>
            </a:r>
            <a:r>
              <a:rPr sz="2400" spc="-15" dirty="0">
                <a:latin typeface="Calibri"/>
                <a:cs typeface="Calibri"/>
              </a:rPr>
              <a:t>we </a:t>
            </a:r>
            <a:r>
              <a:rPr sz="2400" spc="-10" dirty="0">
                <a:latin typeface="Calibri"/>
                <a:cs typeface="Calibri"/>
              </a:rPr>
              <a:t>present </a:t>
            </a:r>
            <a:r>
              <a:rPr sz="2400" spc="-5" dirty="0">
                <a:latin typeface="Calibri"/>
                <a:cs typeface="Calibri"/>
              </a:rPr>
              <a:t>unbiased  nonpartisan </a:t>
            </a:r>
            <a:r>
              <a:rPr sz="2400" spc="-15" dirty="0">
                <a:latin typeface="Calibri"/>
                <a:cs typeface="Calibri"/>
              </a:rPr>
              <a:t>information </a:t>
            </a:r>
            <a:r>
              <a:rPr sz="2400" spc="-5" dirty="0">
                <a:latin typeface="Calibri"/>
                <a:cs typeface="Calibri"/>
              </a:rPr>
              <a:t>about elections, the </a:t>
            </a:r>
            <a:r>
              <a:rPr sz="2400" spc="-10" dirty="0">
                <a:latin typeface="Calibri"/>
                <a:cs typeface="Calibri"/>
              </a:rPr>
              <a:t>voting  process, </a:t>
            </a:r>
            <a:r>
              <a:rPr sz="2400" dirty="0">
                <a:latin typeface="Calibri"/>
                <a:cs typeface="Calibri"/>
              </a:rPr>
              <a:t>and</a:t>
            </a:r>
            <a:r>
              <a:rPr sz="2400" spc="-5" dirty="0">
                <a:latin typeface="Calibri"/>
                <a:cs typeface="Calibri"/>
              </a:rPr>
              <a:t> issues.</a:t>
            </a:r>
            <a:endParaRPr sz="2400" dirty="0">
              <a:latin typeface="Calibri"/>
              <a:cs typeface="Calibri"/>
            </a:endParaRPr>
          </a:p>
          <a:p>
            <a:pPr marL="755650" marR="5080" indent="-285750">
              <a:lnSpc>
                <a:spcPct val="100099"/>
              </a:lnSpc>
              <a:spcBef>
                <a:spcPts val="1720"/>
              </a:spcBef>
            </a:pPr>
            <a:r>
              <a:rPr sz="2400" b="1" u="heavy" spc="-15" dirty="0">
                <a:solidFill>
                  <a:srgbClr val="0000FF"/>
                </a:solidFill>
                <a:uFill>
                  <a:solidFill>
                    <a:srgbClr val="0000FF"/>
                  </a:solidFill>
                </a:uFill>
                <a:latin typeface="Calibri"/>
                <a:cs typeface="Calibri"/>
              </a:rPr>
              <a:t>Action/Advocacy</a:t>
            </a:r>
            <a:r>
              <a:rPr sz="2400" spc="-15" dirty="0">
                <a:latin typeface="Calibri"/>
                <a:cs typeface="Calibri"/>
              </a:rPr>
              <a:t>: we are </a:t>
            </a:r>
            <a:r>
              <a:rPr sz="2400" spc="-5" dirty="0">
                <a:latin typeface="Calibri"/>
                <a:cs typeface="Calibri"/>
              </a:rPr>
              <a:t>nonpartisan, </a:t>
            </a:r>
            <a:r>
              <a:rPr sz="2400" dirty="0">
                <a:latin typeface="Calibri"/>
                <a:cs typeface="Calibri"/>
              </a:rPr>
              <a:t>and, </a:t>
            </a:r>
            <a:r>
              <a:rPr sz="2400" spc="-10" dirty="0">
                <a:latin typeface="Calibri"/>
                <a:cs typeface="Calibri"/>
              </a:rPr>
              <a:t>after </a:t>
            </a:r>
            <a:r>
              <a:rPr sz="2400" spc="-35" dirty="0">
                <a:latin typeface="Calibri"/>
                <a:cs typeface="Calibri"/>
              </a:rPr>
              <a:t>study, </a:t>
            </a:r>
            <a:r>
              <a:rPr sz="2400" spc="-15" dirty="0">
                <a:latin typeface="Calibri"/>
                <a:cs typeface="Calibri"/>
              </a:rPr>
              <a:t>we  </a:t>
            </a:r>
            <a:r>
              <a:rPr sz="2400" spc="-5" dirty="0">
                <a:latin typeface="Calibri"/>
                <a:cs typeface="Calibri"/>
              </a:rPr>
              <a:t>use our </a:t>
            </a:r>
            <a:r>
              <a:rPr sz="2400" spc="-10" dirty="0">
                <a:latin typeface="Calibri"/>
                <a:cs typeface="Calibri"/>
              </a:rPr>
              <a:t>researched </a:t>
            </a:r>
            <a:r>
              <a:rPr sz="2400" spc="-5" dirty="0">
                <a:latin typeface="Calibri"/>
                <a:cs typeface="Calibri"/>
              </a:rPr>
              <a:t>positions </a:t>
            </a:r>
            <a:r>
              <a:rPr sz="2400" spc="-15" dirty="0">
                <a:latin typeface="Calibri"/>
                <a:cs typeface="Calibri"/>
              </a:rPr>
              <a:t>to advocate </a:t>
            </a:r>
            <a:r>
              <a:rPr sz="2400" spc="-20" dirty="0">
                <a:latin typeface="Calibri"/>
                <a:cs typeface="Calibri"/>
              </a:rPr>
              <a:t>for </a:t>
            </a:r>
            <a:r>
              <a:rPr sz="2400" spc="-5" dirty="0">
                <a:latin typeface="Calibri"/>
                <a:cs typeface="Calibri"/>
              </a:rPr>
              <a:t>or </a:t>
            </a:r>
            <a:r>
              <a:rPr sz="2400" spc="-15" dirty="0">
                <a:latin typeface="Calibri"/>
                <a:cs typeface="Calibri"/>
              </a:rPr>
              <a:t>against  </a:t>
            </a:r>
            <a:r>
              <a:rPr sz="2400" spc="-5" dirty="0">
                <a:latin typeface="Calibri"/>
                <a:cs typeface="Calibri"/>
              </a:rPr>
              <a:t>particular policies in the public</a:t>
            </a:r>
            <a:r>
              <a:rPr sz="2400" spc="-10" dirty="0">
                <a:latin typeface="Calibri"/>
                <a:cs typeface="Calibri"/>
              </a:rPr>
              <a:t> </a:t>
            </a:r>
            <a:r>
              <a:rPr sz="2400" spc="-15" dirty="0">
                <a:latin typeface="Calibri"/>
                <a:cs typeface="Calibri"/>
              </a:rPr>
              <a:t>interest.</a:t>
            </a:r>
            <a:endParaRPr sz="2400" dirty="0">
              <a:latin typeface="Calibri"/>
              <a:cs typeface="Calibri"/>
            </a:endParaRPr>
          </a:p>
          <a:p>
            <a:pPr marL="12700" marR="966469">
              <a:lnSpc>
                <a:spcPct val="120000"/>
              </a:lnSpc>
              <a:spcBef>
                <a:spcPts val="1714"/>
              </a:spcBef>
              <a:tabLst>
                <a:tab pos="1449705" algn="l"/>
              </a:tabLst>
            </a:pPr>
            <a:r>
              <a:rPr sz="2400" spc="-55" dirty="0">
                <a:latin typeface="Calibri"/>
                <a:cs typeface="Calibri"/>
              </a:rPr>
              <a:t>We</a:t>
            </a:r>
            <a:r>
              <a:rPr sz="2400" spc="-5" dirty="0">
                <a:latin typeface="Calibri"/>
                <a:cs typeface="Calibri"/>
              </a:rPr>
              <a:t> </a:t>
            </a:r>
            <a:r>
              <a:rPr sz="2400" spc="-15" dirty="0">
                <a:latin typeface="Calibri"/>
                <a:cs typeface="Calibri"/>
              </a:rPr>
              <a:t>are</a:t>
            </a:r>
            <a:r>
              <a:rPr sz="2400" spc="-5" dirty="0">
                <a:latin typeface="Calibri"/>
                <a:cs typeface="Calibri"/>
              </a:rPr>
              <a:t> </a:t>
            </a:r>
            <a:r>
              <a:rPr sz="2400" dirty="0">
                <a:latin typeface="Calibri"/>
                <a:cs typeface="Calibri"/>
              </a:rPr>
              <a:t>a</a:t>
            </a:r>
            <a:r>
              <a:rPr lang="en-US" sz="2400" dirty="0">
                <a:latin typeface="Calibri"/>
                <a:cs typeface="Calibri"/>
              </a:rPr>
              <a:t> </a:t>
            </a:r>
            <a:r>
              <a:rPr sz="2400" spc="-10" dirty="0">
                <a:latin typeface="Calibri"/>
                <a:cs typeface="Calibri"/>
              </a:rPr>
              <a:t>nonprofit </a:t>
            </a:r>
            <a:r>
              <a:rPr sz="2400" dirty="0">
                <a:latin typeface="Calibri"/>
                <a:cs typeface="Calibri"/>
              </a:rPr>
              <a:t>501(c)(4) </a:t>
            </a:r>
            <a:r>
              <a:rPr sz="2400" spc="-15" dirty="0">
                <a:latin typeface="Calibri"/>
                <a:cs typeface="Calibri"/>
              </a:rPr>
              <a:t>corporation.  </a:t>
            </a:r>
            <a:endParaRPr lang="en-US" sz="2400" spc="-15" dirty="0">
              <a:latin typeface="Calibri"/>
              <a:cs typeface="Calibri"/>
            </a:endParaRPr>
          </a:p>
        </p:txBody>
      </p:sp>
      <p:sp>
        <p:nvSpPr>
          <p:cNvPr id="6" name="Footer Placeholder 5">
            <a:extLst>
              <a:ext uri="{FF2B5EF4-FFF2-40B4-BE49-F238E27FC236}">
                <a16:creationId xmlns:a16="http://schemas.microsoft.com/office/drawing/2014/main" id="{2CB9A736-AFD4-424C-8E29-E75AE24A7ABA}"/>
              </a:ext>
            </a:extLst>
          </p:cNvPr>
          <p:cNvSpPr>
            <a:spLocks noGrp="1"/>
          </p:cNvSpPr>
          <p:nvPr>
            <p:ph type="ftr" sz="quarter" idx="5"/>
          </p:nvPr>
        </p:nvSpPr>
        <p:spPr/>
        <p:txBody>
          <a:bodyPr/>
          <a:lstStyle/>
          <a:p>
            <a:r>
              <a:rPr lang="en-US"/>
              <a:t>LWV - PWFA 2021</a:t>
            </a:r>
          </a:p>
        </p:txBody>
      </p:sp>
      <p:sp>
        <p:nvSpPr>
          <p:cNvPr id="7" name="Rectangle 6">
            <a:extLst>
              <a:ext uri="{FF2B5EF4-FFF2-40B4-BE49-F238E27FC236}">
                <a16:creationId xmlns:a16="http://schemas.microsoft.com/office/drawing/2014/main" id="{9003F68B-816E-48E7-909F-827D27320F3B}"/>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bject 4">
            <a:extLst>
              <a:ext uri="{FF2B5EF4-FFF2-40B4-BE49-F238E27FC236}">
                <a16:creationId xmlns:a16="http://schemas.microsoft.com/office/drawing/2014/main" id="{C0B3606F-20C2-45E5-BED1-3E4FB3892171}"/>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6135" y="1331553"/>
            <a:ext cx="7251065" cy="2026902"/>
          </a:xfrm>
          <a:prstGeom prst="rect">
            <a:avLst/>
          </a:prstGeom>
        </p:spPr>
        <p:txBody>
          <a:bodyPr vert="horz" wrap="square" lIns="0" tIns="35560" rIns="0" bIns="0" rtlCol="0">
            <a:spAutoFit/>
          </a:bodyPr>
          <a:lstStyle/>
          <a:p>
            <a:pPr marL="12065" marR="5080" algn="ctr">
              <a:lnSpc>
                <a:spcPts val="5270"/>
              </a:lnSpc>
              <a:spcBef>
                <a:spcPts val="280"/>
              </a:spcBef>
            </a:pPr>
            <a:r>
              <a:rPr lang="en-US" sz="3600" u="heavy" dirty="0">
                <a:solidFill>
                  <a:srgbClr val="FF0000"/>
                </a:solidFill>
                <a:uFill>
                  <a:solidFill>
                    <a:srgbClr val="000000"/>
                  </a:solidFill>
                </a:uFill>
              </a:rPr>
              <a:t>League of </a:t>
            </a:r>
            <a:r>
              <a:rPr lang="en-US" sz="3600" u="heavy" spc="-40" dirty="0">
                <a:solidFill>
                  <a:srgbClr val="FF0000"/>
                </a:solidFill>
                <a:uFill>
                  <a:solidFill>
                    <a:srgbClr val="000000"/>
                  </a:solidFill>
                </a:uFill>
              </a:rPr>
              <a:t>Women </a:t>
            </a:r>
            <a:r>
              <a:rPr lang="en-US" sz="3600" u="heavy" spc="-45" dirty="0">
                <a:solidFill>
                  <a:srgbClr val="FF0000"/>
                </a:solidFill>
                <a:uFill>
                  <a:solidFill>
                    <a:srgbClr val="000000"/>
                  </a:solidFill>
                </a:uFill>
              </a:rPr>
              <a:t>Voters </a:t>
            </a:r>
            <a:r>
              <a:rPr lang="en-US" sz="3600" u="heavy" dirty="0">
                <a:solidFill>
                  <a:srgbClr val="FF0000"/>
                </a:solidFill>
                <a:uFill>
                  <a:solidFill>
                    <a:srgbClr val="000000"/>
                  </a:solidFill>
                </a:uFill>
              </a:rPr>
              <a:t>of the </a:t>
            </a:r>
            <a:br>
              <a:rPr lang="en-US" sz="3600" u="heavy" dirty="0">
                <a:solidFill>
                  <a:srgbClr val="FF0000"/>
                </a:solidFill>
                <a:uFill>
                  <a:solidFill>
                    <a:srgbClr val="000000"/>
                  </a:solidFill>
                </a:uFill>
              </a:rPr>
            </a:br>
            <a:r>
              <a:rPr lang="en-US" sz="3600" u="heavy" dirty="0">
                <a:solidFill>
                  <a:srgbClr val="FF0000"/>
                </a:solidFill>
                <a:uFill>
                  <a:solidFill>
                    <a:srgbClr val="000000"/>
                  </a:solidFill>
                </a:uFill>
              </a:rPr>
              <a:t>Prince William-Fauquier Area</a:t>
            </a:r>
            <a:r>
              <a:rPr sz="3600" dirty="0">
                <a:solidFill>
                  <a:srgbClr val="FF0000"/>
                </a:solidFill>
              </a:rPr>
              <a:t> </a:t>
            </a:r>
            <a:br>
              <a:rPr lang="en-US" sz="3600" u="heavy" spc="-15" dirty="0">
                <a:uFill>
                  <a:solidFill>
                    <a:srgbClr val="000000"/>
                  </a:solidFill>
                </a:uFill>
              </a:rPr>
            </a:br>
            <a:endParaRPr sz="3600" u="heavy" spc="-15" dirty="0">
              <a:uFill>
                <a:solidFill>
                  <a:srgbClr val="000000"/>
                </a:solidFill>
              </a:uFill>
            </a:endParaRPr>
          </a:p>
        </p:txBody>
      </p:sp>
      <p:sp>
        <p:nvSpPr>
          <p:cNvPr id="7" name="object 2">
            <a:extLst>
              <a:ext uri="{FF2B5EF4-FFF2-40B4-BE49-F238E27FC236}">
                <a16:creationId xmlns:a16="http://schemas.microsoft.com/office/drawing/2014/main" id="{F7D07CB7-5717-4866-A289-28E58CF8E717}"/>
              </a:ext>
            </a:extLst>
          </p:cNvPr>
          <p:cNvSpPr txBox="1">
            <a:spLocks/>
          </p:cNvSpPr>
          <p:nvPr/>
        </p:nvSpPr>
        <p:spPr>
          <a:xfrm>
            <a:off x="826135" y="3124200"/>
            <a:ext cx="7491730" cy="1374287"/>
          </a:xfrm>
          <a:prstGeom prst="rect">
            <a:avLst/>
          </a:prstGeom>
        </p:spPr>
        <p:txBody>
          <a:bodyPr vert="horz" wrap="square" lIns="0" tIns="35560" rIns="0" bIns="0" rtlCol="0">
            <a:spAutoFit/>
          </a:bodyPr>
          <a:lstStyle>
            <a:lvl1pPr>
              <a:defRPr sz="4400" b="0" i="0">
                <a:solidFill>
                  <a:schemeClr val="tx1"/>
                </a:solidFill>
                <a:latin typeface="Calibri"/>
                <a:ea typeface="+mj-ea"/>
                <a:cs typeface="Calibri"/>
              </a:defRPr>
            </a:lvl1pPr>
          </a:lstStyle>
          <a:p>
            <a:pPr marL="1470660" marR="5080" indent="-1458595">
              <a:lnSpc>
                <a:spcPts val="5270"/>
              </a:lnSpc>
              <a:spcBef>
                <a:spcPts val="280"/>
              </a:spcBef>
            </a:pPr>
            <a:br>
              <a:rPr lang="en-US" u="heavy" kern="0" spc="-15" dirty="0">
                <a:uFill>
                  <a:solidFill>
                    <a:srgbClr val="000000"/>
                  </a:solidFill>
                </a:uFill>
              </a:rPr>
            </a:br>
            <a:endParaRPr lang="en-US" u="heavy" kern="0" spc="-15" dirty="0">
              <a:uFill>
                <a:solidFill>
                  <a:srgbClr val="000000"/>
                </a:solidFill>
              </a:uFill>
            </a:endParaRPr>
          </a:p>
        </p:txBody>
      </p:sp>
      <p:sp>
        <p:nvSpPr>
          <p:cNvPr id="8" name="Rectangle 7">
            <a:extLst>
              <a:ext uri="{FF2B5EF4-FFF2-40B4-BE49-F238E27FC236}">
                <a16:creationId xmlns:a16="http://schemas.microsoft.com/office/drawing/2014/main" id="{CB628F8A-CED4-45B4-812C-03DDBCCEB9C1}"/>
              </a:ext>
            </a:extLst>
          </p:cNvPr>
          <p:cNvSpPr/>
          <p:nvPr/>
        </p:nvSpPr>
        <p:spPr>
          <a:xfrm>
            <a:off x="1200150" y="3445497"/>
            <a:ext cx="6743700" cy="1661993"/>
          </a:xfrm>
          <a:prstGeom prst="rect">
            <a:avLst/>
          </a:prstGeom>
        </p:spPr>
        <p:txBody>
          <a:bodyPr wrap="square">
            <a:spAutoFit/>
          </a:bodyPr>
          <a:lstStyle/>
          <a:p>
            <a:pPr algn="ctr"/>
            <a:r>
              <a:rPr lang="en-US" sz="2800" spc="-15" dirty="0">
                <a:uFill>
                  <a:solidFill>
                    <a:srgbClr val="000000"/>
                  </a:solidFill>
                </a:uFill>
              </a:rPr>
              <a:t>Serving the Counties of Prince William and Fauquier, and the cities of Manassas and Manassas Park</a:t>
            </a:r>
            <a:br>
              <a:rPr lang="en-US" u="heavy" spc="-15" dirty="0">
                <a:uFill>
                  <a:solidFill>
                    <a:srgbClr val="000000"/>
                  </a:solidFill>
                </a:uFill>
              </a:rPr>
            </a:br>
            <a:endParaRPr lang="en-US" dirty="0"/>
          </a:p>
        </p:txBody>
      </p:sp>
      <p:sp>
        <p:nvSpPr>
          <p:cNvPr id="5" name="Footer Placeholder 4">
            <a:extLst>
              <a:ext uri="{FF2B5EF4-FFF2-40B4-BE49-F238E27FC236}">
                <a16:creationId xmlns:a16="http://schemas.microsoft.com/office/drawing/2014/main" id="{C7479D24-5BD4-4BA3-924D-B98B4A7442F0}"/>
              </a:ext>
            </a:extLst>
          </p:cNvPr>
          <p:cNvSpPr>
            <a:spLocks noGrp="1"/>
          </p:cNvSpPr>
          <p:nvPr>
            <p:ph type="ftr" sz="quarter" idx="5"/>
          </p:nvPr>
        </p:nvSpPr>
        <p:spPr/>
        <p:txBody>
          <a:bodyPr/>
          <a:lstStyle/>
          <a:p>
            <a:r>
              <a:rPr lang="en-US"/>
              <a:t>LWV - PWFA 2021</a:t>
            </a:r>
          </a:p>
        </p:txBody>
      </p:sp>
      <p:sp>
        <p:nvSpPr>
          <p:cNvPr id="9" name="Rectangle 8">
            <a:extLst>
              <a:ext uri="{FF2B5EF4-FFF2-40B4-BE49-F238E27FC236}">
                <a16:creationId xmlns:a16="http://schemas.microsoft.com/office/drawing/2014/main" id="{5E534979-B638-4550-AFD5-BA7E73A8D485}"/>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bject 4">
            <a:extLst>
              <a:ext uri="{FF2B5EF4-FFF2-40B4-BE49-F238E27FC236}">
                <a16:creationId xmlns:a16="http://schemas.microsoft.com/office/drawing/2014/main" id="{507FA79B-C0D0-442D-B891-28D270765E69}"/>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24000" y="582528"/>
            <a:ext cx="6946964" cy="566822"/>
          </a:xfrm>
          <a:prstGeom prst="rect">
            <a:avLst/>
          </a:prstGeom>
        </p:spPr>
        <p:txBody>
          <a:bodyPr vert="horz" wrap="square" lIns="0" tIns="12700" rIns="0" bIns="0" rtlCol="0">
            <a:spAutoFit/>
          </a:bodyPr>
          <a:lstStyle/>
          <a:p>
            <a:pPr marL="12700">
              <a:lnSpc>
                <a:spcPct val="100000"/>
              </a:lnSpc>
              <a:spcBef>
                <a:spcPts val="100"/>
              </a:spcBef>
            </a:pPr>
            <a:r>
              <a:rPr sz="3600" u="heavy" spc="-90" dirty="0">
                <a:uFill>
                  <a:solidFill>
                    <a:srgbClr val="000000"/>
                  </a:solidFill>
                </a:uFill>
              </a:rPr>
              <a:t>LWV </a:t>
            </a:r>
            <a:r>
              <a:rPr sz="3600" u="heavy" dirty="0">
                <a:uFill>
                  <a:solidFill>
                    <a:srgbClr val="000000"/>
                  </a:solidFill>
                </a:uFill>
              </a:rPr>
              <a:t>– </a:t>
            </a:r>
            <a:r>
              <a:rPr lang="en-US" sz="3600" u="heavy" spc="-15" dirty="0">
                <a:uFill>
                  <a:solidFill>
                    <a:srgbClr val="000000"/>
                  </a:solidFill>
                </a:uFill>
              </a:rPr>
              <a:t>Prince William-Fauquier </a:t>
            </a:r>
            <a:r>
              <a:rPr sz="3600" u="heavy" spc="40" dirty="0">
                <a:uFill>
                  <a:solidFill>
                    <a:srgbClr val="000000"/>
                  </a:solidFill>
                </a:uFill>
              </a:rPr>
              <a:t> </a:t>
            </a:r>
            <a:r>
              <a:rPr sz="3600" u="heavy" spc="-15" dirty="0">
                <a:uFill>
                  <a:solidFill>
                    <a:srgbClr val="000000"/>
                  </a:solidFill>
                </a:uFill>
              </a:rPr>
              <a:t>Area</a:t>
            </a:r>
          </a:p>
        </p:txBody>
      </p:sp>
      <p:sp>
        <p:nvSpPr>
          <p:cNvPr id="4" name="object 4"/>
          <p:cNvSpPr txBox="1"/>
          <p:nvPr/>
        </p:nvSpPr>
        <p:spPr>
          <a:xfrm>
            <a:off x="336232" y="1431290"/>
            <a:ext cx="8471535" cy="3054682"/>
          </a:xfrm>
          <a:prstGeom prst="rect">
            <a:avLst/>
          </a:prstGeom>
        </p:spPr>
        <p:txBody>
          <a:bodyPr vert="horz" wrap="square" lIns="0" tIns="12700" rIns="0" bIns="0" rtlCol="0">
            <a:spAutoFit/>
          </a:bodyPr>
          <a:lstStyle/>
          <a:p>
            <a:pPr marL="355600" marR="5080" indent="-342900">
              <a:lnSpc>
                <a:spcPct val="99900"/>
              </a:lnSpc>
              <a:spcBef>
                <a:spcPts val="100"/>
              </a:spcBef>
            </a:pPr>
            <a:r>
              <a:rPr sz="2800" spc="-5" dirty="0">
                <a:latin typeface="Calibri"/>
                <a:cs typeface="Calibri"/>
              </a:rPr>
              <a:t>The </a:t>
            </a:r>
            <a:r>
              <a:rPr lang="en-US" sz="2800" spc="-10" dirty="0">
                <a:latin typeface="Calibri"/>
                <a:cs typeface="Calibri"/>
              </a:rPr>
              <a:t>Prince William </a:t>
            </a:r>
            <a:r>
              <a:rPr sz="2800" spc="-15" dirty="0">
                <a:latin typeface="Calibri"/>
                <a:cs typeface="Calibri"/>
              </a:rPr>
              <a:t>Area </a:t>
            </a:r>
            <a:r>
              <a:rPr sz="2800" spc="-5" dirty="0">
                <a:latin typeface="Calibri"/>
                <a:cs typeface="Calibri"/>
              </a:rPr>
              <a:t>League </a:t>
            </a:r>
            <a:r>
              <a:rPr sz="2800" spc="-15" dirty="0">
                <a:latin typeface="Calibri"/>
                <a:cs typeface="Calibri"/>
              </a:rPr>
              <a:t>was founded </a:t>
            </a:r>
            <a:r>
              <a:rPr sz="2800" spc="-5" dirty="0">
                <a:latin typeface="Calibri"/>
                <a:cs typeface="Calibri"/>
              </a:rPr>
              <a:t>in </a:t>
            </a:r>
            <a:r>
              <a:rPr lang="en-US" sz="2800" spc="-5" dirty="0">
                <a:latin typeface="Calibri"/>
                <a:cs typeface="Calibri"/>
              </a:rPr>
              <a:t>May </a:t>
            </a:r>
            <a:r>
              <a:rPr sz="2800" dirty="0">
                <a:latin typeface="Calibri"/>
                <a:cs typeface="Calibri"/>
              </a:rPr>
              <a:t>20</a:t>
            </a:r>
            <a:r>
              <a:rPr lang="en-US" sz="2800" dirty="0">
                <a:latin typeface="Calibri"/>
                <a:cs typeface="Calibri"/>
              </a:rPr>
              <a:t>07 from the Fairfax League, </a:t>
            </a:r>
            <a:r>
              <a:rPr sz="2800" spc="-15" dirty="0">
                <a:latin typeface="Calibri"/>
                <a:cs typeface="Calibri"/>
              </a:rPr>
              <a:t>to </a:t>
            </a:r>
            <a:r>
              <a:rPr sz="2800" spc="-5" dirty="0">
                <a:latin typeface="Calibri"/>
                <a:cs typeface="Calibri"/>
              </a:rPr>
              <a:t>serve </a:t>
            </a:r>
            <a:r>
              <a:rPr lang="en-US" sz="2800" spc="-5" dirty="0">
                <a:latin typeface="Calibri"/>
                <a:cs typeface="Calibri"/>
              </a:rPr>
              <a:t>Prince William County and the included cities. In 2021 the name change was approved to recognize Fauquier County, which is one of our quickest growing areas. </a:t>
            </a:r>
          </a:p>
          <a:p>
            <a:pPr marL="355600" marR="5080" indent="-342900">
              <a:lnSpc>
                <a:spcPct val="99900"/>
              </a:lnSpc>
              <a:spcBef>
                <a:spcPts val="100"/>
              </a:spcBef>
            </a:pPr>
            <a:endParaRPr lang="en-US" sz="2800" spc="-5" dirty="0">
              <a:latin typeface="Calibri"/>
              <a:cs typeface="Calibri"/>
            </a:endParaRPr>
          </a:p>
          <a:p>
            <a:pPr marL="355600" marR="5080" indent="-342900">
              <a:lnSpc>
                <a:spcPct val="99900"/>
              </a:lnSpc>
              <a:spcBef>
                <a:spcPts val="100"/>
              </a:spcBef>
            </a:pPr>
            <a:r>
              <a:rPr lang="en-US" sz="2800" spc="-5" dirty="0">
                <a:latin typeface="Calibri"/>
                <a:cs typeface="Calibri"/>
              </a:rPr>
              <a:t>We started with 27 members, and now have 93. </a:t>
            </a:r>
            <a:endParaRPr sz="2800" dirty="0">
              <a:latin typeface="Calibri"/>
              <a:cs typeface="Calibri"/>
            </a:endParaRPr>
          </a:p>
        </p:txBody>
      </p:sp>
      <p:sp>
        <p:nvSpPr>
          <p:cNvPr id="2" name="Footer Placeholder 1">
            <a:extLst>
              <a:ext uri="{FF2B5EF4-FFF2-40B4-BE49-F238E27FC236}">
                <a16:creationId xmlns:a16="http://schemas.microsoft.com/office/drawing/2014/main" id="{4FAD6DE2-DD23-4F1A-A6B7-3F525EF5748A}"/>
              </a:ext>
            </a:extLst>
          </p:cNvPr>
          <p:cNvSpPr>
            <a:spLocks noGrp="1"/>
          </p:cNvSpPr>
          <p:nvPr>
            <p:ph type="ftr" sz="quarter" idx="5"/>
          </p:nvPr>
        </p:nvSpPr>
        <p:spPr/>
        <p:txBody>
          <a:bodyPr/>
          <a:lstStyle/>
          <a:p>
            <a:r>
              <a:rPr lang="en-US"/>
              <a:t>LWV - PWFA 2021</a:t>
            </a:r>
          </a:p>
        </p:txBody>
      </p:sp>
      <p:sp>
        <p:nvSpPr>
          <p:cNvPr id="7" name="Rectangle 6">
            <a:extLst>
              <a:ext uri="{FF2B5EF4-FFF2-40B4-BE49-F238E27FC236}">
                <a16:creationId xmlns:a16="http://schemas.microsoft.com/office/drawing/2014/main" id="{F62CA6CA-B8A5-467C-9554-58A4D5DC1799}"/>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bject 4">
            <a:extLst>
              <a:ext uri="{FF2B5EF4-FFF2-40B4-BE49-F238E27FC236}">
                <a16:creationId xmlns:a16="http://schemas.microsoft.com/office/drawing/2014/main" id="{60DCFA7B-4C46-421D-A706-405A628FD9F3}"/>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LWV - PWFA 2021</a:t>
            </a:r>
            <a:endParaRPr lang="en-US" dirty="0"/>
          </a:p>
        </p:txBody>
      </p:sp>
      <p:sp>
        <p:nvSpPr>
          <p:cNvPr id="8" name="Rectangle 7"/>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381000" y="1700630"/>
            <a:ext cx="8077200" cy="4524315"/>
          </a:xfrm>
          <a:prstGeom prst="rect">
            <a:avLst/>
          </a:prstGeom>
        </p:spPr>
        <p:txBody>
          <a:bodyPr wrap="square">
            <a:spAutoFit/>
          </a:bodyPr>
          <a:lstStyle/>
          <a:p>
            <a:pPr algn="ctr"/>
            <a:r>
              <a:rPr lang="en-US" sz="2800" b="1" dirty="0">
                <a:solidFill>
                  <a:srgbClr val="FF0000"/>
                </a:solidFill>
              </a:rPr>
              <a:t>We study and learn the issues – and then we take action and advocate</a:t>
            </a:r>
          </a:p>
          <a:p>
            <a:endParaRPr lang="en-US" sz="1000" dirty="0"/>
          </a:p>
          <a:p>
            <a:pPr algn="ctr"/>
            <a:endParaRPr lang="en-US" sz="600" b="1" dirty="0">
              <a:solidFill>
                <a:schemeClr val="accent1">
                  <a:lumMod val="75000"/>
                </a:schemeClr>
              </a:solidFill>
            </a:endParaRPr>
          </a:p>
          <a:p>
            <a:r>
              <a:rPr lang="en-US" sz="2400" dirty="0"/>
              <a:t>Action and Advocacy are based on the League positions. As League members we must be nonpartisan.  As individuals (not as members) we are able to choose sides.</a:t>
            </a:r>
          </a:p>
          <a:p>
            <a:r>
              <a:rPr lang="en-US" sz="2400" dirty="0"/>
              <a:t>Statewide positions we have taken part in:</a:t>
            </a:r>
          </a:p>
          <a:p>
            <a:pPr marL="800100" lvl="1" indent="-342900">
              <a:buFont typeface="Arial" panose="020B0604020202020204" pitchFamily="34" charset="0"/>
              <a:buChar char="•"/>
            </a:pPr>
            <a:r>
              <a:rPr lang="en-US" sz="2400" dirty="0"/>
              <a:t>Redistricting – community education and advocating for change with our legislators, working with 1VA2021</a:t>
            </a:r>
          </a:p>
          <a:p>
            <a:pPr marL="800100" lvl="1" indent="-342900">
              <a:buFont typeface="Arial" panose="020B0604020202020204" pitchFamily="34" charset="0"/>
              <a:buChar char="•"/>
            </a:pPr>
            <a:r>
              <a:rPr lang="en-US" sz="2400" dirty="0"/>
              <a:t>Updating Election Laws</a:t>
            </a:r>
          </a:p>
          <a:p>
            <a:pPr marL="800100" lvl="1" indent="-342900">
              <a:buFont typeface="Arial" panose="020B0604020202020204" pitchFamily="34" charset="0"/>
              <a:buChar char="•"/>
            </a:pPr>
            <a:r>
              <a:rPr lang="en-US" sz="2400" dirty="0"/>
              <a:t>Affordable Housing</a:t>
            </a:r>
          </a:p>
          <a:p>
            <a:pPr lvl="1"/>
            <a:endParaRPr lang="en-US" sz="2400" dirty="0"/>
          </a:p>
        </p:txBody>
      </p:sp>
      <p:sp>
        <p:nvSpPr>
          <p:cNvPr id="5" name="object 4">
            <a:extLst>
              <a:ext uri="{FF2B5EF4-FFF2-40B4-BE49-F238E27FC236}">
                <a16:creationId xmlns:a16="http://schemas.microsoft.com/office/drawing/2014/main" id="{E67265EA-524A-4AAD-99C3-68BC1D0F2EB5}"/>
              </a:ext>
            </a:extLst>
          </p:cNvPr>
          <p:cNvSpPr/>
          <p:nvPr/>
        </p:nvSpPr>
        <p:spPr>
          <a:xfrm>
            <a:off x="228601" y="253366"/>
            <a:ext cx="1136128" cy="792479"/>
          </a:xfrm>
          <a:prstGeom prst="rect">
            <a:avLst/>
          </a:prstGeom>
          <a:blipFill>
            <a:blip r:embed="rId3" cstate="print"/>
            <a:stretch>
              <a:fillRect/>
            </a:stretch>
          </a:blipFill>
        </p:spPr>
        <p:txBody>
          <a:bodyPr wrap="square" lIns="0" tIns="0" rIns="0" bIns="0" rtlCol="0"/>
          <a:lstStyle/>
          <a:p>
            <a:endParaRPr/>
          </a:p>
        </p:txBody>
      </p:sp>
      <p:sp>
        <p:nvSpPr>
          <p:cNvPr id="3" name="TextBox 2">
            <a:extLst>
              <a:ext uri="{FF2B5EF4-FFF2-40B4-BE49-F238E27FC236}">
                <a16:creationId xmlns:a16="http://schemas.microsoft.com/office/drawing/2014/main" id="{A060FDA2-EC23-41DA-91BC-FEBB3F779323}"/>
              </a:ext>
            </a:extLst>
          </p:cNvPr>
          <p:cNvSpPr txBox="1"/>
          <p:nvPr/>
        </p:nvSpPr>
        <p:spPr>
          <a:xfrm>
            <a:off x="1364729" y="533400"/>
            <a:ext cx="7398271" cy="1200329"/>
          </a:xfrm>
          <a:prstGeom prst="rect">
            <a:avLst/>
          </a:prstGeom>
          <a:noFill/>
        </p:spPr>
        <p:txBody>
          <a:bodyPr wrap="square" rtlCol="0">
            <a:spAutoFit/>
          </a:bodyPr>
          <a:lstStyle/>
          <a:p>
            <a:pPr algn="ctr"/>
            <a:r>
              <a:rPr lang="en-US" sz="3600" dirty="0"/>
              <a:t>What is the Prince William-Fauquier Area League Doing?</a:t>
            </a:r>
          </a:p>
        </p:txBody>
      </p:sp>
    </p:spTree>
    <p:extLst>
      <p:ext uri="{BB962C8B-B14F-4D97-AF65-F5344CB8AC3E}">
        <p14:creationId xmlns:p14="http://schemas.microsoft.com/office/powerpoint/2010/main" val="256211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226695"/>
            <a:ext cx="6324600" cy="1182375"/>
          </a:xfrm>
          <a:prstGeom prst="rect">
            <a:avLst/>
          </a:prstGeom>
        </p:spPr>
        <p:txBody>
          <a:bodyPr vert="horz" wrap="square" lIns="0" tIns="12700" rIns="0" bIns="0" rtlCol="0">
            <a:spAutoFit/>
          </a:bodyPr>
          <a:lstStyle/>
          <a:p>
            <a:pPr marL="12700" algn="ctr">
              <a:lnSpc>
                <a:spcPct val="100000"/>
              </a:lnSpc>
              <a:spcBef>
                <a:spcPts val="100"/>
              </a:spcBef>
            </a:pPr>
            <a:r>
              <a:rPr lang="en-US" spc="-15" dirty="0"/>
              <a:t>   </a:t>
            </a:r>
            <a:r>
              <a:rPr lang="en-US" sz="3200" spc="-15" dirty="0"/>
              <a:t>Prince William</a:t>
            </a:r>
            <a:r>
              <a:rPr lang="en-US" sz="3200" spc="20" dirty="0"/>
              <a:t>-Fauquier </a:t>
            </a:r>
            <a:r>
              <a:rPr sz="3200" spc="-5" dirty="0"/>
              <a:t>Activities</a:t>
            </a:r>
            <a:br>
              <a:rPr lang="en-US" sz="3200" spc="-5" dirty="0"/>
            </a:br>
            <a:r>
              <a:rPr lang="en-US" sz="3200" spc="-5" dirty="0">
                <a:solidFill>
                  <a:srgbClr val="FF0000"/>
                </a:solidFill>
              </a:rPr>
              <a:t>Action and Advocacy</a:t>
            </a:r>
            <a:endParaRPr spc="-5" dirty="0">
              <a:solidFill>
                <a:srgbClr val="FF0000"/>
              </a:solidFill>
            </a:endParaRPr>
          </a:p>
        </p:txBody>
      </p:sp>
      <p:sp>
        <p:nvSpPr>
          <p:cNvPr id="3" name="object 3"/>
          <p:cNvSpPr txBox="1"/>
          <p:nvPr/>
        </p:nvSpPr>
        <p:spPr>
          <a:xfrm>
            <a:off x="602227" y="1905000"/>
            <a:ext cx="8184515" cy="3652282"/>
          </a:xfrm>
          <a:prstGeom prst="rect">
            <a:avLst/>
          </a:prstGeom>
        </p:spPr>
        <p:txBody>
          <a:bodyPr vert="horz" wrap="square" lIns="0" tIns="12700" rIns="0" bIns="0" rtlCol="0">
            <a:spAutoFit/>
          </a:bodyPr>
          <a:lstStyle/>
          <a:p>
            <a:pPr marL="469900" marR="78105" indent="-457200">
              <a:lnSpc>
                <a:spcPct val="100000"/>
              </a:lnSpc>
              <a:spcBef>
                <a:spcPts val="100"/>
              </a:spcBef>
              <a:buFont typeface="Arial" panose="020B0604020202020204" pitchFamily="34" charset="0"/>
              <a:buChar char="•"/>
              <a:tabLst>
                <a:tab pos="6995795" algn="l"/>
              </a:tabLst>
            </a:pPr>
            <a:r>
              <a:rPr sz="2800" spc="-10" dirty="0">
                <a:latin typeface="Calibri"/>
                <a:cs typeface="Calibri"/>
              </a:rPr>
              <a:t>Remain </a:t>
            </a:r>
            <a:r>
              <a:rPr sz="2800" dirty="0">
                <a:latin typeface="Calibri"/>
                <a:cs typeface="Calibri"/>
              </a:rPr>
              <a:t>in </a:t>
            </a:r>
            <a:r>
              <a:rPr sz="2800" spc="-15" dirty="0">
                <a:latin typeface="Calibri"/>
                <a:cs typeface="Calibri"/>
              </a:rPr>
              <a:t>contact </a:t>
            </a:r>
            <a:r>
              <a:rPr sz="2800" dirty="0">
                <a:latin typeface="Calibri"/>
                <a:cs typeface="Calibri"/>
              </a:rPr>
              <a:t>with </a:t>
            </a:r>
            <a:r>
              <a:rPr sz="2800" spc="-5" dirty="0">
                <a:latin typeface="Calibri"/>
                <a:cs typeface="Calibri"/>
              </a:rPr>
              <a:t>both our </a:t>
            </a:r>
            <a:r>
              <a:rPr sz="2800" spc="-30" dirty="0">
                <a:latin typeface="Calibri"/>
                <a:cs typeface="Calibri"/>
              </a:rPr>
              <a:t>state </a:t>
            </a:r>
            <a:r>
              <a:rPr sz="2800" dirty="0">
                <a:latin typeface="Calibri"/>
                <a:cs typeface="Calibri"/>
              </a:rPr>
              <a:t>and  </a:t>
            </a:r>
            <a:r>
              <a:rPr sz="2800" spc="-80" dirty="0">
                <a:latin typeface="Calibri"/>
                <a:cs typeface="Calibri"/>
              </a:rPr>
              <a:t>f</a:t>
            </a:r>
            <a:r>
              <a:rPr sz="2800" spc="-5" dirty="0">
                <a:latin typeface="Calibri"/>
                <a:cs typeface="Calibri"/>
              </a:rPr>
              <a:t>e</a:t>
            </a:r>
            <a:r>
              <a:rPr sz="2800" spc="5" dirty="0">
                <a:latin typeface="Calibri"/>
                <a:cs typeface="Calibri"/>
              </a:rPr>
              <a:t>d</a:t>
            </a:r>
            <a:r>
              <a:rPr sz="2800" spc="-5" dirty="0">
                <a:latin typeface="Calibri"/>
                <a:cs typeface="Calibri"/>
              </a:rPr>
              <a:t>e</a:t>
            </a:r>
            <a:r>
              <a:rPr sz="2800" spc="-70" dirty="0">
                <a:latin typeface="Calibri"/>
                <a:cs typeface="Calibri"/>
              </a:rPr>
              <a:t>r</a:t>
            </a:r>
            <a:r>
              <a:rPr sz="2800" spc="5" dirty="0">
                <a:latin typeface="Calibri"/>
                <a:cs typeface="Calibri"/>
              </a:rPr>
              <a:t>a</a:t>
            </a:r>
            <a:r>
              <a:rPr sz="2800" dirty="0">
                <a:latin typeface="Calibri"/>
                <a:cs typeface="Calibri"/>
              </a:rPr>
              <a:t>l</a:t>
            </a:r>
            <a:r>
              <a:rPr sz="2800" spc="5" dirty="0">
                <a:latin typeface="Calibri"/>
                <a:cs typeface="Calibri"/>
              </a:rPr>
              <a:t> </a:t>
            </a:r>
            <a:r>
              <a:rPr sz="2800" spc="-5" dirty="0">
                <a:latin typeface="Calibri"/>
                <a:cs typeface="Calibri"/>
              </a:rPr>
              <a:t>se</a:t>
            </a:r>
            <a:r>
              <a:rPr sz="2800" spc="5" dirty="0">
                <a:latin typeface="Calibri"/>
                <a:cs typeface="Calibri"/>
              </a:rPr>
              <a:t>n</a:t>
            </a:r>
            <a:r>
              <a:rPr sz="2800" spc="-25" dirty="0">
                <a:latin typeface="Calibri"/>
                <a:cs typeface="Calibri"/>
              </a:rPr>
              <a:t>a</a:t>
            </a:r>
            <a:r>
              <a:rPr sz="2800" spc="-30" dirty="0">
                <a:latin typeface="Calibri"/>
                <a:cs typeface="Calibri"/>
              </a:rPr>
              <a:t>t</a:t>
            </a:r>
            <a:r>
              <a:rPr sz="2800" dirty="0">
                <a:latin typeface="Calibri"/>
                <a:cs typeface="Calibri"/>
              </a:rPr>
              <a:t>o</a:t>
            </a:r>
            <a:r>
              <a:rPr sz="2800" spc="-60" dirty="0">
                <a:latin typeface="Calibri"/>
                <a:cs typeface="Calibri"/>
              </a:rPr>
              <a:t>r</a:t>
            </a:r>
            <a:r>
              <a:rPr sz="2800" dirty="0">
                <a:latin typeface="Calibri"/>
                <a:cs typeface="Calibri"/>
              </a:rPr>
              <a:t>s </a:t>
            </a:r>
            <a:r>
              <a:rPr sz="2800" spc="5" dirty="0">
                <a:latin typeface="Calibri"/>
                <a:cs typeface="Calibri"/>
              </a:rPr>
              <a:t>an</a:t>
            </a:r>
            <a:r>
              <a:rPr sz="2800" dirty="0">
                <a:latin typeface="Calibri"/>
                <a:cs typeface="Calibri"/>
              </a:rPr>
              <a:t>d</a:t>
            </a:r>
            <a:r>
              <a:rPr sz="2800" spc="5" dirty="0">
                <a:latin typeface="Calibri"/>
                <a:cs typeface="Calibri"/>
              </a:rPr>
              <a:t> </a:t>
            </a:r>
            <a:r>
              <a:rPr sz="2800" spc="-45" dirty="0">
                <a:latin typeface="Calibri"/>
                <a:cs typeface="Calibri"/>
              </a:rPr>
              <a:t>r</a:t>
            </a:r>
            <a:r>
              <a:rPr sz="2800" spc="-5" dirty="0">
                <a:latin typeface="Calibri"/>
                <a:cs typeface="Calibri"/>
              </a:rPr>
              <a:t>e</a:t>
            </a:r>
            <a:r>
              <a:rPr sz="2800" spc="5" dirty="0">
                <a:latin typeface="Calibri"/>
                <a:cs typeface="Calibri"/>
              </a:rPr>
              <a:t>p</a:t>
            </a:r>
            <a:r>
              <a:rPr sz="2800" spc="-45" dirty="0">
                <a:latin typeface="Calibri"/>
                <a:cs typeface="Calibri"/>
              </a:rPr>
              <a:t>r</a:t>
            </a:r>
            <a:r>
              <a:rPr sz="2800" spc="-5" dirty="0">
                <a:latin typeface="Calibri"/>
                <a:cs typeface="Calibri"/>
              </a:rPr>
              <a:t>ese</a:t>
            </a:r>
            <a:r>
              <a:rPr sz="2800" spc="-25" dirty="0">
                <a:latin typeface="Calibri"/>
                <a:cs typeface="Calibri"/>
              </a:rPr>
              <a:t>n</a:t>
            </a:r>
            <a:r>
              <a:rPr sz="2800" spc="-40" dirty="0">
                <a:latin typeface="Calibri"/>
                <a:cs typeface="Calibri"/>
              </a:rPr>
              <a:t>t</a:t>
            </a:r>
            <a:r>
              <a:rPr sz="2800" spc="-25" dirty="0">
                <a:latin typeface="Calibri"/>
                <a:cs typeface="Calibri"/>
              </a:rPr>
              <a:t>a</a:t>
            </a:r>
            <a:r>
              <a:rPr sz="2800" dirty="0">
                <a:latin typeface="Calibri"/>
                <a:cs typeface="Calibri"/>
              </a:rPr>
              <a:t>ti</a:t>
            </a:r>
            <a:r>
              <a:rPr sz="2800" spc="-25" dirty="0">
                <a:latin typeface="Calibri"/>
                <a:cs typeface="Calibri"/>
              </a:rPr>
              <a:t>v</a:t>
            </a:r>
            <a:r>
              <a:rPr sz="2800" spc="-5" dirty="0">
                <a:latin typeface="Calibri"/>
                <a:cs typeface="Calibri"/>
              </a:rPr>
              <a:t>e</a:t>
            </a:r>
            <a:r>
              <a:rPr sz="2800" dirty="0">
                <a:latin typeface="Calibri"/>
                <a:cs typeface="Calibri"/>
              </a:rPr>
              <a:t>s </a:t>
            </a:r>
            <a:r>
              <a:rPr sz="2800" spc="-30" dirty="0">
                <a:latin typeface="Calibri"/>
                <a:cs typeface="Calibri"/>
              </a:rPr>
              <a:t>t</a:t>
            </a:r>
            <a:r>
              <a:rPr sz="2800" dirty="0">
                <a:latin typeface="Calibri"/>
                <a:cs typeface="Calibri"/>
              </a:rPr>
              <a:t>o</a:t>
            </a:r>
            <a:r>
              <a:rPr lang="en-US" sz="2800" dirty="0">
                <a:latin typeface="Calibri"/>
                <a:cs typeface="Calibri"/>
              </a:rPr>
              <a:t> </a:t>
            </a:r>
            <a:r>
              <a:rPr sz="2800" dirty="0">
                <a:latin typeface="Calibri"/>
                <a:cs typeface="Calibri"/>
              </a:rPr>
              <a:t>i</a:t>
            </a:r>
            <a:r>
              <a:rPr sz="2800" spc="-10" dirty="0">
                <a:latin typeface="Calibri"/>
                <a:cs typeface="Calibri"/>
              </a:rPr>
              <a:t>n</a:t>
            </a:r>
            <a:r>
              <a:rPr sz="2800" spc="-70" dirty="0">
                <a:latin typeface="Calibri"/>
                <a:cs typeface="Calibri"/>
              </a:rPr>
              <a:t>f</a:t>
            </a:r>
            <a:r>
              <a:rPr sz="2800" dirty="0">
                <a:latin typeface="Calibri"/>
                <a:cs typeface="Calibri"/>
              </a:rPr>
              <a:t>o</a:t>
            </a:r>
            <a:r>
              <a:rPr sz="2800" spc="-5" dirty="0">
                <a:latin typeface="Calibri"/>
                <a:cs typeface="Calibri"/>
              </a:rPr>
              <a:t>r</a:t>
            </a:r>
            <a:r>
              <a:rPr sz="2800" dirty="0">
                <a:latin typeface="Calibri"/>
                <a:cs typeface="Calibri"/>
              </a:rPr>
              <a:t>m  </a:t>
            </a:r>
            <a:r>
              <a:rPr sz="2800" spc="-5" dirty="0">
                <a:latin typeface="Calibri"/>
                <a:cs typeface="Calibri"/>
              </a:rPr>
              <a:t>them of </a:t>
            </a:r>
            <a:r>
              <a:rPr sz="2800" dirty="0">
                <a:latin typeface="Calibri"/>
                <a:cs typeface="Calibri"/>
              </a:rPr>
              <a:t>the </a:t>
            </a:r>
            <a:r>
              <a:rPr sz="2800" spc="-60" dirty="0">
                <a:latin typeface="Calibri"/>
                <a:cs typeface="Calibri"/>
              </a:rPr>
              <a:t>LWV </a:t>
            </a:r>
            <a:r>
              <a:rPr sz="2800" spc="-5" dirty="0">
                <a:latin typeface="Calibri"/>
                <a:cs typeface="Calibri"/>
              </a:rPr>
              <a:t>position on</a:t>
            </a:r>
            <a:r>
              <a:rPr sz="2800" spc="75" dirty="0">
                <a:latin typeface="Calibri"/>
                <a:cs typeface="Calibri"/>
              </a:rPr>
              <a:t> </a:t>
            </a:r>
            <a:r>
              <a:rPr sz="2800" spc="-5" dirty="0">
                <a:latin typeface="Calibri"/>
                <a:cs typeface="Calibri"/>
              </a:rPr>
              <a:t>issues</a:t>
            </a:r>
            <a:endParaRPr sz="2800" dirty="0">
              <a:latin typeface="Calibri"/>
              <a:cs typeface="Calibri"/>
            </a:endParaRPr>
          </a:p>
          <a:p>
            <a:pPr marL="469900" marR="5080" indent="-457200">
              <a:lnSpc>
                <a:spcPct val="100099"/>
              </a:lnSpc>
              <a:spcBef>
                <a:spcPts val="740"/>
              </a:spcBef>
              <a:buFont typeface="Arial" panose="020B0604020202020204" pitchFamily="34" charset="0"/>
              <a:buChar char="•"/>
            </a:pPr>
            <a:r>
              <a:rPr sz="2800" spc="-15" dirty="0">
                <a:latin typeface="Calibri"/>
                <a:cs typeface="Calibri"/>
              </a:rPr>
              <a:t>Participate, </a:t>
            </a:r>
            <a:r>
              <a:rPr sz="2800" dirty="0">
                <a:latin typeface="Calibri"/>
                <a:cs typeface="Calibri"/>
              </a:rPr>
              <a:t>along </a:t>
            </a:r>
            <a:r>
              <a:rPr sz="2800" spc="-5" dirty="0">
                <a:latin typeface="Calibri"/>
                <a:cs typeface="Calibri"/>
              </a:rPr>
              <a:t>with </a:t>
            </a:r>
            <a:r>
              <a:rPr sz="2800" spc="-10" dirty="0">
                <a:latin typeface="Calibri"/>
                <a:cs typeface="Calibri"/>
              </a:rPr>
              <a:t>members </a:t>
            </a:r>
            <a:r>
              <a:rPr sz="2800" spc="-20" dirty="0">
                <a:latin typeface="Calibri"/>
                <a:cs typeface="Calibri"/>
              </a:rPr>
              <a:t>from </a:t>
            </a:r>
            <a:r>
              <a:rPr sz="2800" spc="-10" dirty="0">
                <a:latin typeface="Calibri"/>
                <a:cs typeface="Calibri"/>
              </a:rPr>
              <a:t>around  </a:t>
            </a:r>
            <a:r>
              <a:rPr sz="2800" dirty="0">
                <a:latin typeface="Calibri"/>
                <a:cs typeface="Calibri"/>
              </a:rPr>
              <a:t>the </a:t>
            </a:r>
            <a:r>
              <a:rPr sz="2800" spc="-25" dirty="0">
                <a:latin typeface="Calibri"/>
                <a:cs typeface="Calibri"/>
              </a:rPr>
              <a:t>state, </a:t>
            </a:r>
            <a:r>
              <a:rPr sz="2800" dirty="0">
                <a:latin typeface="Calibri"/>
                <a:cs typeface="Calibri"/>
              </a:rPr>
              <a:t>in </a:t>
            </a:r>
            <a:r>
              <a:rPr sz="2800" spc="-25" dirty="0">
                <a:latin typeface="Calibri"/>
                <a:cs typeface="Calibri"/>
              </a:rPr>
              <a:t>strategy </a:t>
            </a:r>
            <a:r>
              <a:rPr sz="2800" spc="-5" dirty="0">
                <a:latin typeface="Calibri"/>
                <a:cs typeface="Calibri"/>
              </a:rPr>
              <a:t>sessions </a:t>
            </a:r>
            <a:r>
              <a:rPr sz="2800" dirty="0">
                <a:latin typeface="Calibri"/>
                <a:cs typeface="Calibri"/>
              </a:rPr>
              <a:t>and the </a:t>
            </a:r>
            <a:r>
              <a:rPr sz="2800" spc="-50" dirty="0">
                <a:latin typeface="Calibri"/>
                <a:cs typeface="Calibri"/>
              </a:rPr>
              <a:t>Women’s  </a:t>
            </a:r>
            <a:r>
              <a:rPr sz="2800" spc="-10" dirty="0">
                <a:latin typeface="Calibri"/>
                <a:cs typeface="Calibri"/>
              </a:rPr>
              <a:t>Legislative Roundtable </a:t>
            </a:r>
            <a:r>
              <a:rPr sz="2800" spc="-5" dirty="0">
                <a:latin typeface="Calibri"/>
                <a:cs typeface="Calibri"/>
              </a:rPr>
              <a:t>(WLRT) during </a:t>
            </a:r>
            <a:r>
              <a:rPr sz="2800" dirty="0">
                <a:latin typeface="Calibri"/>
                <a:cs typeface="Calibri"/>
              </a:rPr>
              <a:t>the </a:t>
            </a:r>
            <a:r>
              <a:rPr lang="en-US" sz="2800" dirty="0">
                <a:latin typeface="Calibri"/>
                <a:cs typeface="Calibri"/>
              </a:rPr>
              <a:t>General Assembly</a:t>
            </a:r>
            <a:r>
              <a:rPr sz="2800" dirty="0">
                <a:latin typeface="Calibri"/>
                <a:cs typeface="Calibri"/>
              </a:rPr>
              <a:t> </a:t>
            </a:r>
            <a:r>
              <a:rPr sz="2800" spc="-10" dirty="0">
                <a:latin typeface="Calibri"/>
                <a:cs typeface="Calibri"/>
              </a:rPr>
              <a:t>legislative </a:t>
            </a:r>
            <a:r>
              <a:rPr sz="2800" spc="-5" dirty="0">
                <a:latin typeface="Calibri"/>
                <a:cs typeface="Calibri"/>
              </a:rPr>
              <a:t>session</a:t>
            </a:r>
            <a:r>
              <a:rPr lang="en-US" sz="2800" spc="-5" dirty="0">
                <a:latin typeface="Calibri"/>
                <a:cs typeface="Calibri"/>
              </a:rPr>
              <a:t>s</a:t>
            </a:r>
            <a:endParaRPr sz="2800" dirty="0">
              <a:latin typeface="Calibri"/>
              <a:cs typeface="Calibri"/>
            </a:endParaRPr>
          </a:p>
          <a:p>
            <a:pPr marL="469900" indent="-457200">
              <a:lnSpc>
                <a:spcPct val="100000"/>
              </a:lnSpc>
              <a:spcBef>
                <a:spcPts val="760"/>
              </a:spcBef>
              <a:buFont typeface="Arial" panose="020B0604020202020204" pitchFamily="34" charset="0"/>
              <a:buChar char="•"/>
            </a:pPr>
            <a:r>
              <a:rPr sz="2800" spc="-5" dirty="0">
                <a:latin typeface="Calibri"/>
                <a:cs typeface="Calibri"/>
              </a:rPr>
              <a:t>Observe </a:t>
            </a:r>
            <a:r>
              <a:rPr sz="2800" spc="-10" dirty="0">
                <a:latin typeface="Calibri"/>
                <a:cs typeface="Calibri"/>
              </a:rPr>
              <a:t>Senate </a:t>
            </a:r>
            <a:r>
              <a:rPr sz="2800" dirty="0">
                <a:latin typeface="Calibri"/>
                <a:cs typeface="Calibri"/>
              </a:rPr>
              <a:t>and House</a:t>
            </a:r>
            <a:r>
              <a:rPr sz="2800" spc="-10" dirty="0">
                <a:latin typeface="Calibri"/>
                <a:cs typeface="Calibri"/>
              </a:rPr>
              <a:t> </a:t>
            </a:r>
            <a:r>
              <a:rPr sz="2800" spc="-5" dirty="0">
                <a:latin typeface="Calibri"/>
                <a:cs typeface="Calibri"/>
              </a:rPr>
              <a:t>caucuses</a:t>
            </a:r>
            <a:endParaRPr sz="2800" dirty="0">
              <a:latin typeface="Calibri"/>
              <a:cs typeface="Calibri"/>
            </a:endParaRPr>
          </a:p>
        </p:txBody>
      </p:sp>
      <p:sp>
        <p:nvSpPr>
          <p:cNvPr id="6" name="Footer Placeholder 5">
            <a:extLst>
              <a:ext uri="{FF2B5EF4-FFF2-40B4-BE49-F238E27FC236}">
                <a16:creationId xmlns:a16="http://schemas.microsoft.com/office/drawing/2014/main" id="{A050A904-0CBC-42B8-ADCF-74A41D9B577E}"/>
              </a:ext>
            </a:extLst>
          </p:cNvPr>
          <p:cNvSpPr>
            <a:spLocks noGrp="1"/>
          </p:cNvSpPr>
          <p:nvPr>
            <p:ph type="ftr" sz="quarter" idx="5"/>
          </p:nvPr>
        </p:nvSpPr>
        <p:spPr/>
        <p:txBody>
          <a:bodyPr/>
          <a:lstStyle/>
          <a:p>
            <a:r>
              <a:rPr lang="en-US"/>
              <a:t>LWV - PWFA 2021</a:t>
            </a:r>
          </a:p>
        </p:txBody>
      </p:sp>
      <p:sp>
        <p:nvSpPr>
          <p:cNvPr id="7" name="Rectangle 6">
            <a:extLst>
              <a:ext uri="{FF2B5EF4-FFF2-40B4-BE49-F238E27FC236}">
                <a16:creationId xmlns:a16="http://schemas.microsoft.com/office/drawing/2014/main" id="{D510D270-ED62-43AB-81E7-1E5B038BCBE5}"/>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bject 4">
            <a:extLst>
              <a:ext uri="{FF2B5EF4-FFF2-40B4-BE49-F238E27FC236}">
                <a16:creationId xmlns:a16="http://schemas.microsoft.com/office/drawing/2014/main" id="{EBBCF747-0F97-40A1-B12A-09552EC699E7}"/>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372642"/>
            <a:ext cx="6984365" cy="997709"/>
          </a:xfrm>
          <a:prstGeom prst="rect">
            <a:avLst/>
          </a:prstGeom>
        </p:spPr>
        <p:txBody>
          <a:bodyPr vert="horz" wrap="square" lIns="0" tIns="12700" rIns="0" bIns="0" rtlCol="0">
            <a:spAutoFit/>
          </a:bodyPr>
          <a:lstStyle/>
          <a:p>
            <a:pPr marL="12700" algn="ctr">
              <a:lnSpc>
                <a:spcPct val="100000"/>
              </a:lnSpc>
              <a:spcBef>
                <a:spcPts val="100"/>
              </a:spcBef>
            </a:pPr>
            <a:r>
              <a:rPr lang="en-US" sz="3200" spc="-5" dirty="0"/>
              <a:t>Prince William-Fauquier Activities </a:t>
            </a:r>
            <a:br>
              <a:rPr lang="en-US" sz="3200" spc="-5" dirty="0"/>
            </a:br>
            <a:r>
              <a:rPr lang="en-US" sz="3200" spc="-5" dirty="0">
                <a:solidFill>
                  <a:srgbClr val="FF0000"/>
                </a:solidFill>
              </a:rPr>
              <a:t>We encourage Voting</a:t>
            </a:r>
            <a:endParaRPr spc="-5" dirty="0">
              <a:solidFill>
                <a:srgbClr val="FF0000"/>
              </a:solidFill>
            </a:endParaRPr>
          </a:p>
        </p:txBody>
      </p:sp>
      <p:sp>
        <p:nvSpPr>
          <p:cNvPr id="3" name="object 3"/>
          <p:cNvSpPr txBox="1"/>
          <p:nvPr/>
        </p:nvSpPr>
        <p:spPr>
          <a:xfrm>
            <a:off x="458470" y="1633227"/>
            <a:ext cx="8227060" cy="3993786"/>
          </a:xfrm>
          <a:prstGeom prst="rect">
            <a:avLst/>
          </a:prstGeom>
        </p:spPr>
        <p:txBody>
          <a:bodyPr vert="horz" wrap="square" lIns="0" tIns="12700" rIns="0" bIns="0" rtlCol="0">
            <a:spAutoFit/>
          </a:bodyPr>
          <a:lstStyle/>
          <a:p>
            <a:pPr marL="469900" marR="820419" indent="-457200">
              <a:spcBef>
                <a:spcPts val="100"/>
              </a:spcBef>
              <a:buFont typeface="Arial" panose="020B0604020202020204" pitchFamily="34" charset="0"/>
              <a:buChar char="•"/>
            </a:pPr>
            <a:r>
              <a:rPr lang="en-US" sz="2800" spc="-10" dirty="0">
                <a:cs typeface="Calibri"/>
              </a:rPr>
              <a:t>Conduct voter registration events in churches, synagogues, festivals and fairs, high schools and community colleges </a:t>
            </a:r>
          </a:p>
          <a:p>
            <a:pPr marL="469900" marR="820419" indent="-457200">
              <a:spcBef>
                <a:spcPts val="100"/>
              </a:spcBef>
              <a:buFont typeface="Arial" panose="020B0604020202020204" pitchFamily="34" charset="0"/>
              <a:buChar char="•"/>
            </a:pPr>
            <a:r>
              <a:rPr lang="en-US" sz="2800" spc="-10" dirty="0">
                <a:cs typeface="Calibri"/>
              </a:rPr>
              <a:t>Collaborate with the PWC-100 and other civic groups to conduct candidate forums </a:t>
            </a:r>
          </a:p>
          <a:p>
            <a:pPr marL="469900" marR="820419" indent="-457200">
              <a:spcBef>
                <a:spcPts val="100"/>
              </a:spcBef>
              <a:buFont typeface="Arial" panose="020B0604020202020204" pitchFamily="34" charset="0"/>
              <a:buChar char="•"/>
            </a:pPr>
            <a:r>
              <a:rPr lang="en-US" sz="2800" spc="-10" dirty="0">
                <a:cs typeface="Calibri"/>
              </a:rPr>
              <a:t>Co-sponsor weekly Black Lives Matter vigils </a:t>
            </a:r>
          </a:p>
          <a:p>
            <a:pPr marL="469900" marR="820419" indent="-457200">
              <a:spcBef>
                <a:spcPts val="100"/>
              </a:spcBef>
              <a:buFont typeface="Arial" panose="020B0604020202020204" pitchFamily="34" charset="0"/>
              <a:buChar char="•"/>
            </a:pPr>
            <a:r>
              <a:rPr lang="en-US" sz="2800" spc="-10" dirty="0">
                <a:cs typeface="Calibri"/>
              </a:rPr>
              <a:t>Educate voters on important things to know before voting  (Top Ten cards)</a:t>
            </a:r>
          </a:p>
          <a:p>
            <a:pPr marL="469900" marR="820419" indent="-457200">
              <a:lnSpc>
                <a:spcPct val="119800"/>
              </a:lnSpc>
              <a:spcBef>
                <a:spcPts val="100"/>
              </a:spcBef>
              <a:buFont typeface="Arial" panose="020B0604020202020204" pitchFamily="34" charset="0"/>
              <a:buChar char="•"/>
            </a:pPr>
            <a:endParaRPr lang="en-US" sz="2800" spc="-10" dirty="0">
              <a:latin typeface="Calibri"/>
              <a:cs typeface="Calibri"/>
            </a:endParaRPr>
          </a:p>
        </p:txBody>
      </p:sp>
      <p:sp>
        <p:nvSpPr>
          <p:cNvPr id="6" name="Footer Placeholder 5">
            <a:extLst>
              <a:ext uri="{FF2B5EF4-FFF2-40B4-BE49-F238E27FC236}">
                <a16:creationId xmlns:a16="http://schemas.microsoft.com/office/drawing/2014/main" id="{91F04E2E-6D9A-4AF0-A2C4-AA52CD6904E6}"/>
              </a:ext>
            </a:extLst>
          </p:cNvPr>
          <p:cNvSpPr>
            <a:spLocks noGrp="1"/>
          </p:cNvSpPr>
          <p:nvPr>
            <p:ph type="ftr" sz="quarter" idx="5"/>
          </p:nvPr>
        </p:nvSpPr>
        <p:spPr/>
        <p:txBody>
          <a:bodyPr/>
          <a:lstStyle/>
          <a:p>
            <a:r>
              <a:rPr lang="en-US"/>
              <a:t>LWV - PWFA 2021</a:t>
            </a:r>
          </a:p>
        </p:txBody>
      </p:sp>
      <p:sp>
        <p:nvSpPr>
          <p:cNvPr id="7" name="Rectangle 6">
            <a:extLst>
              <a:ext uri="{FF2B5EF4-FFF2-40B4-BE49-F238E27FC236}">
                <a16:creationId xmlns:a16="http://schemas.microsoft.com/office/drawing/2014/main" id="{43F56A18-B733-483F-972B-3724CFE0F816}"/>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bject 4">
            <a:extLst>
              <a:ext uri="{FF2B5EF4-FFF2-40B4-BE49-F238E27FC236}">
                <a16:creationId xmlns:a16="http://schemas.microsoft.com/office/drawing/2014/main" id="{4B0F6FD7-172B-4B19-BAEB-70EF64398FD0}"/>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4348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0534" y="189674"/>
            <a:ext cx="6984365" cy="1182375"/>
          </a:xfrm>
          <a:prstGeom prst="rect">
            <a:avLst/>
          </a:prstGeom>
        </p:spPr>
        <p:txBody>
          <a:bodyPr vert="horz" wrap="square" lIns="0" tIns="12700" rIns="0" bIns="0" rtlCol="0">
            <a:spAutoFit/>
          </a:bodyPr>
          <a:lstStyle/>
          <a:p>
            <a:pPr marL="12700" algn="ctr">
              <a:lnSpc>
                <a:spcPct val="100000"/>
              </a:lnSpc>
              <a:spcBef>
                <a:spcPts val="100"/>
              </a:spcBef>
            </a:pPr>
            <a:r>
              <a:rPr lang="en-US" spc="-5" dirty="0"/>
              <a:t>  </a:t>
            </a:r>
            <a:r>
              <a:rPr lang="en-US" sz="3200" spc="-5" dirty="0"/>
              <a:t>Prince William-Fauquier </a:t>
            </a:r>
            <a:r>
              <a:rPr sz="3200" spc="-5" dirty="0"/>
              <a:t>Activities</a:t>
            </a:r>
            <a:r>
              <a:rPr lang="en-US" sz="3200" spc="-5" dirty="0"/>
              <a:t> </a:t>
            </a:r>
            <a:br>
              <a:rPr lang="en-US" sz="3200" spc="-5" dirty="0"/>
            </a:br>
            <a:r>
              <a:rPr lang="en-US" sz="3200" spc="-5" dirty="0">
                <a:solidFill>
                  <a:srgbClr val="FF0000"/>
                </a:solidFill>
              </a:rPr>
              <a:t>We encourage Voting</a:t>
            </a:r>
            <a:endParaRPr spc="-5" dirty="0">
              <a:solidFill>
                <a:srgbClr val="FF0000"/>
              </a:solidFill>
            </a:endParaRPr>
          </a:p>
        </p:txBody>
      </p:sp>
      <p:sp>
        <p:nvSpPr>
          <p:cNvPr id="3" name="object 3"/>
          <p:cNvSpPr txBox="1"/>
          <p:nvPr/>
        </p:nvSpPr>
        <p:spPr>
          <a:xfrm>
            <a:off x="535940" y="1511321"/>
            <a:ext cx="8227060" cy="3903633"/>
          </a:xfrm>
          <a:prstGeom prst="rect">
            <a:avLst/>
          </a:prstGeom>
        </p:spPr>
        <p:txBody>
          <a:bodyPr vert="horz" wrap="square" lIns="0" tIns="12700" rIns="0" bIns="0" rtlCol="0">
            <a:spAutoFit/>
          </a:bodyPr>
          <a:lstStyle/>
          <a:p>
            <a:pPr marL="469900" marR="820419" indent="-457200">
              <a:spcBef>
                <a:spcPts val="100"/>
              </a:spcBef>
              <a:buFont typeface="Arial" panose="020B0604020202020204" pitchFamily="34" charset="0"/>
              <a:buChar char="•"/>
            </a:pPr>
            <a:r>
              <a:rPr lang="en-US" sz="2800" spc="-10" dirty="0">
                <a:cs typeface="Calibri"/>
              </a:rPr>
              <a:t>Aid residents of rehab facilities and senior centers to apply for absentee voting</a:t>
            </a:r>
          </a:p>
          <a:p>
            <a:pPr marL="469900" marR="820419" indent="-457200">
              <a:spcBef>
                <a:spcPts val="100"/>
              </a:spcBef>
              <a:buFont typeface="Arial" panose="020B0604020202020204" pitchFamily="34" charset="0"/>
              <a:buChar char="•"/>
            </a:pPr>
            <a:r>
              <a:rPr lang="en-US" sz="2800" spc="-10" dirty="0">
                <a:cs typeface="Calibri"/>
              </a:rPr>
              <a:t>Update </a:t>
            </a:r>
            <a:r>
              <a:rPr lang="en-US" sz="2800" spc="-10" dirty="0">
                <a:cs typeface="Calibri"/>
                <a:hlinkClick r:id="rId2"/>
              </a:rPr>
              <a:t>www.vote411</a:t>
            </a:r>
            <a:r>
              <a:rPr lang="en-US" sz="2800" spc="-10" dirty="0">
                <a:cs typeface="Calibri"/>
              </a:rPr>
              <a:t> – a site to learn about the candidates, and develop campaigns to inform voters of its importance</a:t>
            </a:r>
          </a:p>
          <a:p>
            <a:pPr marL="469900" marR="820419" indent="-457200">
              <a:spcBef>
                <a:spcPts val="100"/>
              </a:spcBef>
              <a:buFont typeface="Arial" panose="020B0604020202020204" pitchFamily="34" charset="0"/>
              <a:buChar char="•"/>
            </a:pPr>
            <a:r>
              <a:rPr lang="en-US" sz="2800" spc="-10" dirty="0">
                <a:cs typeface="Calibri"/>
              </a:rPr>
              <a:t>Distribute rack cards in 5 languages (Arabic, Mandarin, Vietnamese, Korean and Spanish) to voters to learn about the </a:t>
            </a:r>
            <a:r>
              <a:rPr lang="en-US" sz="2800" spc="-10" dirty="0">
                <a:cs typeface="Calibri"/>
                <a:hlinkClick r:id="rId2"/>
              </a:rPr>
              <a:t>www.vote411</a:t>
            </a:r>
            <a:r>
              <a:rPr lang="en-US" sz="2800" spc="-10" dirty="0">
                <a:cs typeface="Calibri"/>
              </a:rPr>
              <a:t>  website, and encourage them to vote</a:t>
            </a:r>
          </a:p>
        </p:txBody>
      </p:sp>
      <p:sp>
        <p:nvSpPr>
          <p:cNvPr id="6" name="Footer Placeholder 5">
            <a:extLst>
              <a:ext uri="{FF2B5EF4-FFF2-40B4-BE49-F238E27FC236}">
                <a16:creationId xmlns:a16="http://schemas.microsoft.com/office/drawing/2014/main" id="{0B580B33-C6CF-4559-8C54-97518181446A}"/>
              </a:ext>
            </a:extLst>
          </p:cNvPr>
          <p:cNvSpPr>
            <a:spLocks noGrp="1"/>
          </p:cNvSpPr>
          <p:nvPr>
            <p:ph type="ftr" sz="quarter" idx="5"/>
          </p:nvPr>
        </p:nvSpPr>
        <p:spPr/>
        <p:txBody>
          <a:bodyPr/>
          <a:lstStyle/>
          <a:p>
            <a:r>
              <a:rPr lang="en-US"/>
              <a:t>LWV - PWFA 2021</a:t>
            </a:r>
          </a:p>
        </p:txBody>
      </p:sp>
      <p:sp>
        <p:nvSpPr>
          <p:cNvPr id="7" name="Rectangle 6">
            <a:extLst>
              <a:ext uri="{FF2B5EF4-FFF2-40B4-BE49-F238E27FC236}">
                <a16:creationId xmlns:a16="http://schemas.microsoft.com/office/drawing/2014/main" id="{38A6458D-8E9E-46FB-A879-71CAE5DF7C51}"/>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bject 4">
            <a:extLst>
              <a:ext uri="{FF2B5EF4-FFF2-40B4-BE49-F238E27FC236}">
                <a16:creationId xmlns:a16="http://schemas.microsoft.com/office/drawing/2014/main" id="{507679F6-3783-441F-814D-5E8588BD54CD}"/>
              </a:ext>
            </a:extLst>
          </p:cNvPr>
          <p:cNvSpPr/>
          <p:nvPr/>
        </p:nvSpPr>
        <p:spPr>
          <a:xfrm>
            <a:off x="228601" y="253366"/>
            <a:ext cx="1136128" cy="79247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72909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33601" y="464312"/>
            <a:ext cx="5715000" cy="1367041"/>
          </a:xfrm>
          <a:prstGeom prst="rect">
            <a:avLst/>
          </a:prstGeom>
        </p:spPr>
        <p:txBody>
          <a:bodyPr vert="horz" wrap="square" lIns="0" tIns="12700" rIns="0" bIns="0" rtlCol="0">
            <a:spAutoFit/>
          </a:bodyPr>
          <a:lstStyle/>
          <a:p>
            <a:pPr marL="12700" algn="ctr">
              <a:spcBef>
                <a:spcPts val="100"/>
              </a:spcBef>
            </a:pPr>
            <a:r>
              <a:rPr lang="en-US" sz="4400" b="1" dirty="0">
                <a:solidFill>
                  <a:srgbClr val="FF0000"/>
                </a:solidFill>
                <a:latin typeface="Calibri"/>
                <a:cs typeface="Calibri"/>
                <a:hlinkClick r:id="rId2"/>
              </a:rPr>
              <a:t>www.VOTE411</a:t>
            </a:r>
            <a:br>
              <a:rPr lang="en-US" sz="4400" b="1" dirty="0">
                <a:solidFill>
                  <a:srgbClr val="FF0000"/>
                </a:solidFill>
                <a:latin typeface="Calibri"/>
                <a:cs typeface="Calibri"/>
              </a:rPr>
            </a:br>
            <a:endParaRPr dirty="0"/>
          </a:p>
        </p:txBody>
      </p:sp>
      <p:sp>
        <p:nvSpPr>
          <p:cNvPr id="3" name="object 3"/>
          <p:cNvSpPr txBox="1"/>
          <p:nvPr/>
        </p:nvSpPr>
        <p:spPr>
          <a:xfrm>
            <a:off x="914400" y="1731767"/>
            <a:ext cx="8382000" cy="4730013"/>
          </a:xfrm>
          <a:prstGeom prst="rect">
            <a:avLst/>
          </a:prstGeom>
        </p:spPr>
        <p:txBody>
          <a:bodyPr vert="horz" wrap="square" lIns="0" tIns="66040" rIns="0" bIns="0" rtlCol="0">
            <a:spAutoFit/>
          </a:bodyPr>
          <a:lstStyle/>
          <a:p>
            <a:pPr marL="355600" marR="1218565">
              <a:lnSpc>
                <a:spcPts val="3470"/>
              </a:lnSpc>
              <a:spcBef>
                <a:spcPts val="520"/>
              </a:spcBef>
            </a:pPr>
            <a:r>
              <a:rPr lang="en-US" sz="2800" b="1" i="0" dirty="0">
                <a:solidFill>
                  <a:srgbClr val="FF0000"/>
                </a:solidFill>
                <a:effectLst/>
                <a:hlinkClick r:id="rId2">
                  <a:extLst>
                    <a:ext uri="{A12FA001-AC4F-418D-AE19-62706E023703}">
                      <ahyp:hlinkClr xmlns:ahyp="http://schemas.microsoft.com/office/drawing/2018/hyperlinkcolor" val="tx"/>
                    </a:ext>
                  </a:extLst>
                </a:hlinkClick>
              </a:rPr>
              <a:t>www.VOTE411</a:t>
            </a:r>
            <a:r>
              <a:rPr lang="en-US" sz="2800" b="1" i="0" dirty="0">
                <a:solidFill>
                  <a:srgbClr val="FF0000"/>
                </a:solidFill>
                <a:effectLst/>
              </a:rPr>
              <a:t> </a:t>
            </a:r>
            <a:r>
              <a:rPr lang="en-US" sz="2800" b="0" i="0" dirty="0">
                <a:effectLst/>
              </a:rPr>
              <a:t>is our one-stop-shop for election-related information.  It provides nonpartisan info to the public. They can register to vote, find candidate information, and much more.</a:t>
            </a:r>
            <a:endParaRPr lang="en-US" sz="1600" dirty="0"/>
          </a:p>
          <a:p>
            <a:pPr marL="355600" marR="1218565">
              <a:lnSpc>
                <a:spcPts val="3470"/>
              </a:lnSpc>
              <a:spcBef>
                <a:spcPts val="520"/>
              </a:spcBef>
            </a:pPr>
            <a:r>
              <a:rPr lang="en-US" sz="2800" b="1" i="0" dirty="0">
                <a:solidFill>
                  <a:srgbClr val="FF0000"/>
                </a:solidFill>
                <a:effectLst/>
              </a:rPr>
              <a:t>VOTE411</a:t>
            </a:r>
            <a:r>
              <a:rPr lang="en-US" sz="2800" b="0" i="0" dirty="0">
                <a:effectLst/>
              </a:rPr>
              <a:t> is sponsored and has been developed by the US LWV but depends on local leagues to update its candidate database.</a:t>
            </a:r>
          </a:p>
          <a:p>
            <a:pPr marL="355600" marR="1218565">
              <a:lnSpc>
                <a:spcPts val="3470"/>
              </a:lnSpc>
              <a:spcBef>
                <a:spcPts val="520"/>
              </a:spcBef>
            </a:pPr>
            <a:endParaRPr lang="en-US" sz="2800" dirty="0">
              <a:latin typeface="lato" panose="020F0502020204030203" pitchFamily="34" charset="0"/>
              <a:cs typeface="Calibri"/>
            </a:endParaRPr>
          </a:p>
          <a:p>
            <a:pPr marL="355600" marR="1218565">
              <a:lnSpc>
                <a:spcPts val="3470"/>
              </a:lnSpc>
              <a:spcBef>
                <a:spcPts val="520"/>
              </a:spcBef>
            </a:pPr>
            <a:endParaRPr sz="2800" dirty="0">
              <a:latin typeface="Calibri"/>
              <a:cs typeface="Calibri"/>
            </a:endParaRPr>
          </a:p>
        </p:txBody>
      </p:sp>
      <p:sp>
        <p:nvSpPr>
          <p:cNvPr id="4" name="object 4"/>
          <p:cNvSpPr/>
          <p:nvPr/>
        </p:nvSpPr>
        <p:spPr>
          <a:xfrm>
            <a:off x="228601" y="253366"/>
            <a:ext cx="1136128" cy="792479"/>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27</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45915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52600" y="464312"/>
            <a:ext cx="6553200" cy="1120820"/>
          </a:xfrm>
          <a:prstGeom prst="rect">
            <a:avLst/>
          </a:prstGeom>
        </p:spPr>
        <p:txBody>
          <a:bodyPr vert="horz" wrap="square" lIns="0" tIns="12700" rIns="0" bIns="0" rtlCol="0">
            <a:spAutoFit/>
          </a:bodyPr>
          <a:lstStyle/>
          <a:p>
            <a:pPr marL="12700" algn="ctr">
              <a:lnSpc>
                <a:spcPct val="100000"/>
              </a:lnSpc>
              <a:spcBef>
                <a:spcPts val="100"/>
              </a:spcBef>
            </a:pPr>
            <a:r>
              <a:rPr lang="en-US" sz="3600" spc="-90" dirty="0"/>
              <a:t>How does the League Finance itself? Dues and Grants</a:t>
            </a:r>
            <a:endParaRPr sz="3600" dirty="0"/>
          </a:p>
        </p:txBody>
      </p:sp>
      <p:sp>
        <p:nvSpPr>
          <p:cNvPr id="3" name="object 3"/>
          <p:cNvSpPr txBox="1"/>
          <p:nvPr/>
        </p:nvSpPr>
        <p:spPr>
          <a:xfrm>
            <a:off x="508318" y="1928850"/>
            <a:ext cx="8559482" cy="3704091"/>
          </a:xfrm>
          <a:prstGeom prst="rect">
            <a:avLst/>
          </a:prstGeom>
        </p:spPr>
        <p:txBody>
          <a:bodyPr vert="horz" wrap="square" lIns="0" tIns="66040" rIns="0" bIns="0" rtlCol="0">
            <a:spAutoFit/>
          </a:bodyPr>
          <a:lstStyle/>
          <a:p>
            <a:pPr marL="355600" marR="1218565">
              <a:lnSpc>
                <a:spcPts val="3470"/>
              </a:lnSpc>
              <a:spcBef>
                <a:spcPts val="520"/>
              </a:spcBef>
            </a:pPr>
            <a:r>
              <a:rPr lang="en-US" sz="2800" dirty="0">
                <a:cs typeface="Calibri"/>
              </a:rPr>
              <a:t>The League (US, VA, LWV-PWFA) depends on our dues. The dues that we pay is split between the 3 tiers.  We also depend on grants and donations.  </a:t>
            </a:r>
          </a:p>
          <a:p>
            <a:pPr marL="355600" marR="1218565">
              <a:lnSpc>
                <a:spcPts val="3470"/>
              </a:lnSpc>
              <a:spcBef>
                <a:spcPts val="520"/>
              </a:spcBef>
            </a:pPr>
            <a:r>
              <a:rPr lang="en-US" sz="2800" dirty="0">
                <a:cs typeface="Calibri"/>
              </a:rPr>
              <a:t>Grants are usually given for our work in creating VR materials or helping with the VR process.  They come from the State and US League, foundations and corporations.</a:t>
            </a:r>
            <a:endParaRPr sz="2800" dirty="0">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28</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dirty="0"/>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3065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464312"/>
            <a:ext cx="6966901" cy="1120820"/>
          </a:xfrm>
          <a:prstGeom prst="rect">
            <a:avLst/>
          </a:prstGeom>
        </p:spPr>
        <p:txBody>
          <a:bodyPr vert="horz" wrap="square" lIns="0" tIns="12700" rIns="0" bIns="0" rtlCol="0">
            <a:spAutoFit/>
          </a:bodyPr>
          <a:lstStyle/>
          <a:p>
            <a:pPr marL="12700" algn="ctr">
              <a:lnSpc>
                <a:spcPct val="100000"/>
              </a:lnSpc>
              <a:spcBef>
                <a:spcPts val="100"/>
              </a:spcBef>
            </a:pPr>
            <a:r>
              <a:rPr lang="en-US" sz="3600" spc="-90" dirty="0"/>
              <a:t>How does the League Finance itself? </a:t>
            </a:r>
            <a:br>
              <a:rPr lang="en-US" sz="3600" spc="-90" dirty="0"/>
            </a:br>
            <a:r>
              <a:rPr lang="en-US" sz="3600" spc="-90" dirty="0"/>
              <a:t>Donations</a:t>
            </a:r>
            <a:endParaRPr sz="3600" dirty="0"/>
          </a:p>
        </p:txBody>
      </p:sp>
      <p:sp>
        <p:nvSpPr>
          <p:cNvPr id="3" name="object 3"/>
          <p:cNvSpPr txBox="1"/>
          <p:nvPr/>
        </p:nvSpPr>
        <p:spPr>
          <a:xfrm>
            <a:off x="508318" y="1928850"/>
            <a:ext cx="8864282" cy="3255250"/>
          </a:xfrm>
          <a:prstGeom prst="rect">
            <a:avLst/>
          </a:prstGeom>
        </p:spPr>
        <p:txBody>
          <a:bodyPr vert="horz" wrap="square" lIns="0" tIns="66040" rIns="0" bIns="0" rtlCol="0">
            <a:spAutoFit/>
          </a:bodyPr>
          <a:lstStyle/>
          <a:p>
            <a:pPr marL="355600" marR="1218565">
              <a:lnSpc>
                <a:spcPts val="3470"/>
              </a:lnSpc>
              <a:spcBef>
                <a:spcPts val="520"/>
              </a:spcBef>
            </a:pPr>
            <a:r>
              <a:rPr lang="en-US" sz="2800" dirty="0">
                <a:cs typeface="Calibri"/>
              </a:rPr>
              <a:t>Donations can be made through our league to the </a:t>
            </a:r>
            <a:r>
              <a:rPr lang="en-US" sz="2800" b="0" i="0" dirty="0">
                <a:solidFill>
                  <a:srgbClr val="333333"/>
                </a:solidFill>
                <a:effectLst/>
              </a:rPr>
              <a:t>League of Women Voters Education Fund (LWVEF), a 501(c)(3) organization</a:t>
            </a:r>
            <a:r>
              <a:rPr lang="en-US" sz="2800" dirty="0">
                <a:solidFill>
                  <a:srgbClr val="333333"/>
                </a:solidFill>
              </a:rPr>
              <a:t>.</a:t>
            </a:r>
            <a:r>
              <a:rPr lang="en-US" sz="2800" b="0" i="0" dirty="0">
                <a:solidFill>
                  <a:srgbClr val="333333"/>
                </a:solidFill>
                <a:effectLst/>
              </a:rPr>
              <a:t> </a:t>
            </a:r>
            <a:endParaRPr lang="en-US" sz="1050" b="0" i="0" dirty="0">
              <a:solidFill>
                <a:srgbClr val="333333"/>
              </a:solidFill>
              <a:effectLst/>
            </a:endParaRPr>
          </a:p>
          <a:p>
            <a:pPr marL="355600" marR="1218565">
              <a:lnSpc>
                <a:spcPts val="3470"/>
              </a:lnSpc>
              <a:spcBef>
                <a:spcPts val="520"/>
              </a:spcBef>
            </a:pPr>
            <a:r>
              <a:rPr lang="en-US" sz="2800" b="0" i="0" dirty="0">
                <a:solidFill>
                  <a:srgbClr val="333333"/>
                </a:solidFill>
                <a:effectLst/>
              </a:rPr>
              <a:t>Gifts support our work to register voters and provide voters with election information through voter guides as well as candidate forums and debates. </a:t>
            </a:r>
            <a:endParaRPr sz="2800" dirty="0">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29</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dirty="0"/>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3378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6007" y="464312"/>
            <a:ext cx="4056793" cy="689932"/>
          </a:xfrm>
          <a:prstGeom prst="rect">
            <a:avLst/>
          </a:prstGeom>
        </p:spPr>
        <p:txBody>
          <a:bodyPr vert="horz" wrap="square" lIns="0" tIns="12700" rIns="0" bIns="0" rtlCol="0">
            <a:spAutoFit/>
          </a:bodyPr>
          <a:lstStyle/>
          <a:p>
            <a:pPr marL="12700">
              <a:lnSpc>
                <a:spcPct val="100000"/>
              </a:lnSpc>
              <a:spcBef>
                <a:spcPts val="100"/>
              </a:spcBef>
            </a:pPr>
            <a:r>
              <a:rPr lang="en-US" spc="-90" dirty="0"/>
              <a:t>League Structure</a:t>
            </a:r>
            <a:endParaRPr dirty="0"/>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3</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A47902C-8363-46BA-B84C-79666AE9101A}"/>
              </a:ext>
            </a:extLst>
          </p:cNvPr>
          <p:cNvSpPr/>
          <p:nvPr/>
        </p:nvSpPr>
        <p:spPr>
          <a:xfrm>
            <a:off x="256735" y="1731052"/>
            <a:ext cx="8523849"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a:cs typeface="Calibri"/>
              </a:rPr>
              <a:t>The League </a:t>
            </a:r>
            <a:r>
              <a:rPr lang="en-US" sz="1800" spc="-5" dirty="0">
                <a:latin typeface="Calibri"/>
                <a:cs typeface="Calibri"/>
              </a:rPr>
              <a:t>of </a:t>
            </a:r>
            <a:r>
              <a:rPr lang="en-US" sz="1800" spc="-30" dirty="0">
                <a:latin typeface="Calibri"/>
                <a:cs typeface="Calibri"/>
              </a:rPr>
              <a:t>Women </a:t>
            </a:r>
            <a:r>
              <a:rPr lang="en-US" sz="1800" spc="-35" dirty="0">
                <a:latin typeface="Calibri"/>
                <a:cs typeface="Calibri"/>
              </a:rPr>
              <a:t>Voters of the US® </a:t>
            </a:r>
            <a:endParaRPr lang="en-US" dirty="0"/>
          </a:p>
        </p:txBody>
      </p:sp>
      <p:sp>
        <p:nvSpPr>
          <p:cNvPr id="9" name="Rectangle 8">
            <a:extLst>
              <a:ext uri="{FF2B5EF4-FFF2-40B4-BE49-F238E27FC236}">
                <a16:creationId xmlns:a16="http://schemas.microsoft.com/office/drawing/2014/main" id="{D7D05843-D147-4FAA-B37C-6F664573C707}"/>
              </a:ext>
            </a:extLst>
          </p:cNvPr>
          <p:cNvSpPr/>
          <p:nvPr/>
        </p:nvSpPr>
        <p:spPr>
          <a:xfrm>
            <a:off x="4568483" y="2796782"/>
            <a:ext cx="3453619" cy="914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latin typeface="Calibri"/>
                <a:cs typeface="Calibri"/>
              </a:rPr>
              <a:t>The League </a:t>
            </a:r>
            <a:r>
              <a:rPr lang="en-US" sz="1800" b="1" spc="-5" dirty="0">
                <a:latin typeface="Calibri"/>
                <a:cs typeface="Calibri"/>
              </a:rPr>
              <a:t>of </a:t>
            </a:r>
            <a:r>
              <a:rPr lang="en-US" sz="1800" b="1" spc="-30" dirty="0">
                <a:latin typeface="Calibri"/>
                <a:cs typeface="Calibri"/>
              </a:rPr>
              <a:t>Women </a:t>
            </a:r>
            <a:r>
              <a:rPr lang="en-US" sz="1800" b="1" spc="-35" dirty="0">
                <a:latin typeface="Calibri"/>
                <a:cs typeface="Calibri"/>
              </a:rPr>
              <a:t>Voters of  VA</a:t>
            </a:r>
            <a:endParaRPr lang="en-US" b="1" dirty="0"/>
          </a:p>
        </p:txBody>
      </p:sp>
      <p:sp>
        <p:nvSpPr>
          <p:cNvPr id="10" name="Rectangle 9">
            <a:extLst>
              <a:ext uri="{FF2B5EF4-FFF2-40B4-BE49-F238E27FC236}">
                <a16:creationId xmlns:a16="http://schemas.microsoft.com/office/drawing/2014/main" id="{10F18E9D-789E-4D6C-B0A4-19205866DAE5}"/>
              </a:ext>
            </a:extLst>
          </p:cNvPr>
          <p:cNvSpPr/>
          <p:nvPr/>
        </p:nvSpPr>
        <p:spPr>
          <a:xfrm>
            <a:off x="990599" y="2803328"/>
            <a:ext cx="3453619"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a:cs typeface="Calibri"/>
              </a:rPr>
              <a:t>State Leagues (50+DC+)</a:t>
            </a:r>
            <a:endParaRPr lang="en-US" dirty="0">
              <a:solidFill>
                <a:schemeClr val="tx1"/>
              </a:solidFill>
            </a:endParaRPr>
          </a:p>
        </p:txBody>
      </p:sp>
      <p:sp>
        <p:nvSpPr>
          <p:cNvPr id="11" name="Rectangle 10">
            <a:extLst>
              <a:ext uri="{FF2B5EF4-FFF2-40B4-BE49-F238E27FC236}">
                <a16:creationId xmlns:a16="http://schemas.microsoft.com/office/drawing/2014/main" id="{804C9CA9-2209-4DA5-8B2A-468B505312CE}"/>
              </a:ext>
            </a:extLst>
          </p:cNvPr>
          <p:cNvSpPr/>
          <p:nvPr/>
        </p:nvSpPr>
        <p:spPr>
          <a:xfrm>
            <a:off x="4568484" y="3889025"/>
            <a:ext cx="3079490" cy="914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latin typeface="Calibri"/>
                <a:cs typeface="Calibri"/>
              </a:rPr>
              <a:t>The League </a:t>
            </a:r>
            <a:r>
              <a:rPr lang="en-US" sz="1800" b="1" spc="-5" dirty="0">
                <a:latin typeface="Calibri"/>
                <a:cs typeface="Calibri"/>
              </a:rPr>
              <a:t>of </a:t>
            </a:r>
            <a:r>
              <a:rPr lang="en-US" sz="1800" b="1" spc="-30" dirty="0">
                <a:latin typeface="Calibri"/>
                <a:cs typeface="Calibri"/>
              </a:rPr>
              <a:t>Women </a:t>
            </a:r>
            <a:r>
              <a:rPr lang="en-US" sz="1800" b="1" spc="-35" dirty="0">
                <a:latin typeface="Calibri"/>
                <a:cs typeface="Calibri"/>
              </a:rPr>
              <a:t>Voters of  Prince William and Fauquier Area</a:t>
            </a:r>
            <a:endParaRPr lang="en-US" b="1" dirty="0"/>
          </a:p>
        </p:txBody>
      </p:sp>
      <p:sp>
        <p:nvSpPr>
          <p:cNvPr id="12" name="Rectangle 11">
            <a:extLst>
              <a:ext uri="{FF2B5EF4-FFF2-40B4-BE49-F238E27FC236}">
                <a16:creationId xmlns:a16="http://schemas.microsoft.com/office/drawing/2014/main" id="{27C4F68C-E72B-4878-9167-0010B748C9E5}"/>
              </a:ext>
            </a:extLst>
          </p:cNvPr>
          <p:cNvSpPr/>
          <p:nvPr/>
        </p:nvSpPr>
        <p:spPr>
          <a:xfrm>
            <a:off x="2348719" y="4981268"/>
            <a:ext cx="2095499"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latin typeface="Calibri"/>
                <a:cs typeface="Calibri"/>
              </a:rPr>
              <a:t>ILOs - Interleague organizations (3+)</a:t>
            </a:r>
          </a:p>
        </p:txBody>
      </p:sp>
      <p:sp>
        <p:nvSpPr>
          <p:cNvPr id="13" name="Rectangle 12">
            <a:extLst>
              <a:ext uri="{FF2B5EF4-FFF2-40B4-BE49-F238E27FC236}">
                <a16:creationId xmlns:a16="http://schemas.microsoft.com/office/drawing/2014/main" id="{51DE3EC6-F315-47FC-8551-84F4010CE05E}"/>
              </a:ext>
            </a:extLst>
          </p:cNvPr>
          <p:cNvSpPr/>
          <p:nvPr/>
        </p:nvSpPr>
        <p:spPr>
          <a:xfrm>
            <a:off x="1364729" y="3862531"/>
            <a:ext cx="3079489"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a:cs typeface="Calibri"/>
              </a:rPr>
              <a:t>Local Leagues (700+)</a:t>
            </a:r>
            <a:endParaRPr lang="en-US" dirty="0">
              <a:solidFill>
                <a:schemeClr val="tx1"/>
              </a:solidFill>
            </a:endParaRPr>
          </a:p>
        </p:txBody>
      </p:sp>
      <p:sp>
        <p:nvSpPr>
          <p:cNvPr id="14" name="Rectangle 13">
            <a:extLst>
              <a:ext uri="{FF2B5EF4-FFF2-40B4-BE49-F238E27FC236}">
                <a16:creationId xmlns:a16="http://schemas.microsoft.com/office/drawing/2014/main" id="{3939E8DD-FD38-4774-B58B-8507B1577759}"/>
              </a:ext>
            </a:extLst>
          </p:cNvPr>
          <p:cNvSpPr/>
          <p:nvPr/>
        </p:nvSpPr>
        <p:spPr>
          <a:xfrm>
            <a:off x="4568483" y="4981268"/>
            <a:ext cx="2095499" cy="914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latin typeface="Calibri"/>
                <a:cs typeface="Calibri"/>
              </a:rPr>
              <a:t>National Capital Area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0534" y="189674"/>
            <a:ext cx="6984365" cy="689932"/>
          </a:xfrm>
          <a:prstGeom prst="rect">
            <a:avLst/>
          </a:prstGeom>
        </p:spPr>
        <p:txBody>
          <a:bodyPr vert="horz" wrap="square" lIns="0" tIns="12700" rIns="0" bIns="0" rtlCol="0">
            <a:spAutoFit/>
          </a:bodyPr>
          <a:lstStyle/>
          <a:p>
            <a:pPr marL="12700">
              <a:lnSpc>
                <a:spcPct val="100000"/>
              </a:lnSpc>
              <a:spcBef>
                <a:spcPts val="100"/>
              </a:spcBef>
            </a:pPr>
            <a:r>
              <a:rPr lang="en-US" spc="-5" dirty="0"/>
              <a:t>  </a:t>
            </a:r>
            <a:r>
              <a:rPr lang="en-US" sz="3600" spc="-5" dirty="0"/>
              <a:t>Prince William-Fauquier  </a:t>
            </a:r>
            <a:r>
              <a:rPr sz="3600" spc="-5" dirty="0"/>
              <a:t>Activities</a:t>
            </a:r>
            <a:endParaRPr spc="-5" dirty="0"/>
          </a:p>
        </p:txBody>
      </p:sp>
      <p:sp>
        <p:nvSpPr>
          <p:cNvPr id="3" name="object 3"/>
          <p:cNvSpPr txBox="1"/>
          <p:nvPr/>
        </p:nvSpPr>
        <p:spPr>
          <a:xfrm>
            <a:off x="458470" y="1549402"/>
            <a:ext cx="8227060" cy="4070345"/>
          </a:xfrm>
          <a:prstGeom prst="rect">
            <a:avLst/>
          </a:prstGeom>
        </p:spPr>
        <p:txBody>
          <a:bodyPr vert="horz" wrap="square" lIns="0" tIns="12700" rIns="0" bIns="0" rtlCol="0">
            <a:spAutoFit/>
          </a:bodyPr>
          <a:lstStyle/>
          <a:p>
            <a:pPr marL="469900" marR="820419" indent="-457200">
              <a:spcBef>
                <a:spcPts val="100"/>
              </a:spcBef>
              <a:buFont typeface="Arial" panose="020B0604020202020204" pitchFamily="34" charset="0"/>
              <a:buChar char="•"/>
            </a:pPr>
            <a:r>
              <a:rPr lang="en-US" sz="2800" spc="-15" dirty="0">
                <a:cs typeface="Calibri"/>
              </a:rPr>
              <a:t>Prepare </a:t>
            </a:r>
            <a:r>
              <a:rPr lang="en-US" sz="2800" dirty="0">
                <a:cs typeface="Calibri"/>
              </a:rPr>
              <a:t>and </a:t>
            </a:r>
            <a:r>
              <a:rPr lang="en-US" sz="2800" spc="-10" dirty="0">
                <a:cs typeface="Calibri"/>
              </a:rPr>
              <a:t>disseminate </a:t>
            </a:r>
            <a:r>
              <a:rPr lang="en-US" sz="2800" spc="-15" dirty="0">
                <a:cs typeface="Calibri"/>
              </a:rPr>
              <a:t>voter </a:t>
            </a:r>
            <a:r>
              <a:rPr lang="en-US" sz="2800" spc="-10" dirty="0">
                <a:cs typeface="Calibri"/>
              </a:rPr>
              <a:t>information (Top Tens, They Represent You (TRY)</a:t>
            </a:r>
          </a:p>
          <a:p>
            <a:pPr marL="469900" marR="820419" indent="-457200">
              <a:spcBef>
                <a:spcPts val="100"/>
              </a:spcBef>
              <a:buFont typeface="Arial" panose="020B0604020202020204" pitchFamily="34" charset="0"/>
              <a:buChar char="•"/>
            </a:pPr>
            <a:r>
              <a:rPr sz="2800" spc="-5" dirty="0">
                <a:cs typeface="Calibri"/>
              </a:rPr>
              <a:t>Conduct </a:t>
            </a:r>
            <a:r>
              <a:rPr sz="2800" spc="-15" dirty="0">
                <a:cs typeface="Calibri"/>
              </a:rPr>
              <a:t>voter registration,</a:t>
            </a:r>
            <a:r>
              <a:rPr sz="2800" spc="-5" dirty="0">
                <a:cs typeface="Calibri"/>
              </a:rPr>
              <a:t> </a:t>
            </a:r>
            <a:r>
              <a:rPr sz="2800" spc="-15" dirty="0">
                <a:cs typeface="Calibri"/>
              </a:rPr>
              <a:t>register</a:t>
            </a:r>
            <a:r>
              <a:rPr lang="en-US" sz="2800" spc="-15" dirty="0">
                <a:cs typeface="Calibri"/>
              </a:rPr>
              <a:t>ing</a:t>
            </a:r>
            <a:r>
              <a:rPr sz="2800" spc="-15" dirty="0">
                <a:cs typeface="Calibri"/>
              </a:rPr>
              <a:t> </a:t>
            </a:r>
            <a:r>
              <a:rPr lang="en-US" sz="2800" spc="-5" dirty="0">
                <a:cs typeface="Calibri"/>
              </a:rPr>
              <a:t>new citizens and</a:t>
            </a:r>
            <a:r>
              <a:rPr sz="2800" spc="-5" dirty="0">
                <a:cs typeface="Calibri"/>
              </a:rPr>
              <a:t> </a:t>
            </a:r>
            <a:r>
              <a:rPr sz="2800" spc="-10" dirty="0">
                <a:cs typeface="Calibri"/>
              </a:rPr>
              <a:t>residents, </a:t>
            </a:r>
            <a:r>
              <a:rPr sz="2800" spc="-15" dirty="0">
                <a:cs typeface="Calibri"/>
              </a:rPr>
              <a:t>many  </a:t>
            </a:r>
            <a:r>
              <a:rPr sz="2800" spc="-25" dirty="0">
                <a:cs typeface="Calibri"/>
              </a:rPr>
              <a:t>for </a:t>
            </a:r>
            <a:r>
              <a:rPr sz="2800" dirty="0">
                <a:cs typeface="Calibri"/>
              </a:rPr>
              <a:t>the </a:t>
            </a:r>
            <a:r>
              <a:rPr sz="2800" spc="-25" dirty="0">
                <a:cs typeface="Calibri"/>
              </a:rPr>
              <a:t>first</a:t>
            </a:r>
            <a:r>
              <a:rPr sz="2800" spc="10" dirty="0">
                <a:cs typeface="Calibri"/>
              </a:rPr>
              <a:t> </a:t>
            </a:r>
            <a:r>
              <a:rPr sz="2800" dirty="0">
                <a:cs typeface="Calibri"/>
              </a:rPr>
              <a:t>time</a:t>
            </a:r>
          </a:p>
          <a:p>
            <a:pPr marL="469900" marR="521334" indent="-457200">
              <a:spcBef>
                <a:spcPts val="270"/>
              </a:spcBef>
              <a:buFont typeface="Arial" panose="020B0604020202020204" pitchFamily="34" charset="0"/>
              <a:buChar char="•"/>
            </a:pPr>
            <a:r>
              <a:rPr lang="en-US" sz="2800" spc="-10" dirty="0">
                <a:cs typeface="Calibri"/>
              </a:rPr>
              <a:t>Meet personally </a:t>
            </a:r>
            <a:r>
              <a:rPr lang="en-US" sz="2800" spc="-5" dirty="0">
                <a:cs typeface="Calibri"/>
              </a:rPr>
              <a:t>with </a:t>
            </a:r>
            <a:r>
              <a:rPr lang="en-US" sz="2800" spc="-15" dirty="0">
                <a:cs typeface="Calibri"/>
              </a:rPr>
              <a:t>legislators </a:t>
            </a:r>
            <a:r>
              <a:rPr lang="en-US" sz="2800" dirty="0">
                <a:cs typeface="Calibri"/>
              </a:rPr>
              <a:t>in Richmond  </a:t>
            </a:r>
            <a:endParaRPr lang="en-US" sz="2800" spc="-10" dirty="0">
              <a:cs typeface="Calibri"/>
            </a:endParaRPr>
          </a:p>
          <a:p>
            <a:pPr marL="469900" marR="521334" indent="-457200">
              <a:spcBef>
                <a:spcPts val="270"/>
              </a:spcBef>
              <a:buFont typeface="Arial" panose="020B0604020202020204" pitchFamily="34" charset="0"/>
              <a:buChar char="•"/>
            </a:pPr>
            <a:r>
              <a:rPr lang="en-US" sz="2800" spc="-5" dirty="0">
                <a:cs typeface="Calibri"/>
              </a:rPr>
              <a:t>Observe </a:t>
            </a:r>
            <a:r>
              <a:rPr lang="en-US" sz="2800" spc="-10" dirty="0">
                <a:cs typeface="Calibri"/>
              </a:rPr>
              <a:t>local BOCS </a:t>
            </a:r>
            <a:r>
              <a:rPr lang="en-US" sz="2800" dirty="0">
                <a:cs typeface="Calibri"/>
              </a:rPr>
              <a:t>, Electoral </a:t>
            </a:r>
            <a:r>
              <a:rPr lang="en-US" sz="2800" spc="-10" dirty="0">
                <a:cs typeface="Calibri"/>
              </a:rPr>
              <a:t>Board, </a:t>
            </a:r>
            <a:r>
              <a:rPr lang="en-US" sz="2800" dirty="0">
                <a:cs typeface="Calibri"/>
              </a:rPr>
              <a:t>and</a:t>
            </a:r>
            <a:r>
              <a:rPr lang="en-US" sz="2800" spc="25" dirty="0">
                <a:cs typeface="Calibri"/>
              </a:rPr>
              <a:t> </a:t>
            </a:r>
            <a:r>
              <a:rPr lang="en-US" sz="2800" spc="-5" dirty="0">
                <a:cs typeface="Calibri"/>
              </a:rPr>
              <a:t>other meetings (Observer Corps)</a:t>
            </a:r>
            <a:endParaRPr lang="en-US" sz="2400" dirty="0">
              <a:cs typeface="Calibri"/>
            </a:endParaRPr>
          </a:p>
          <a:p>
            <a:pPr marL="469900" marR="15875" indent="-457200">
              <a:spcBef>
                <a:spcPts val="670"/>
              </a:spcBef>
              <a:buFont typeface="Arial" panose="020B0604020202020204" pitchFamily="34" charset="0"/>
              <a:buChar char="•"/>
            </a:pPr>
            <a:r>
              <a:rPr sz="2800" spc="-15" dirty="0">
                <a:cs typeface="Calibri"/>
              </a:rPr>
              <a:t>Participate </a:t>
            </a:r>
            <a:r>
              <a:rPr sz="2800" dirty="0">
                <a:cs typeface="Calibri"/>
              </a:rPr>
              <a:t>in a </a:t>
            </a:r>
            <a:r>
              <a:rPr sz="2800" spc="-10" dirty="0">
                <a:cs typeface="Calibri"/>
              </a:rPr>
              <a:t>variety </a:t>
            </a:r>
            <a:r>
              <a:rPr sz="2800" dirty="0">
                <a:cs typeface="Calibri"/>
              </a:rPr>
              <a:t>of </a:t>
            </a:r>
            <a:r>
              <a:rPr sz="2800" spc="-20" dirty="0">
                <a:cs typeface="Calibri"/>
              </a:rPr>
              <a:t>conferences </a:t>
            </a:r>
            <a:r>
              <a:rPr sz="2800" spc="-15" dirty="0">
                <a:cs typeface="Calibri"/>
              </a:rPr>
              <a:t>to </a:t>
            </a:r>
            <a:r>
              <a:rPr sz="2800" spc="-20" dirty="0">
                <a:cs typeface="Calibri"/>
              </a:rPr>
              <a:t>better  </a:t>
            </a:r>
            <a:r>
              <a:rPr sz="2800" spc="-15" dirty="0">
                <a:cs typeface="Calibri"/>
              </a:rPr>
              <a:t>prepare </a:t>
            </a:r>
            <a:r>
              <a:rPr sz="2800" dirty="0">
                <a:cs typeface="Calibri"/>
              </a:rPr>
              <a:t>our </a:t>
            </a:r>
            <a:r>
              <a:rPr sz="2800" spc="-10" dirty="0">
                <a:cs typeface="Calibri"/>
              </a:rPr>
              <a:t>members </a:t>
            </a:r>
            <a:r>
              <a:rPr sz="2800" spc="-15" dirty="0">
                <a:cs typeface="Calibri"/>
              </a:rPr>
              <a:t>to </a:t>
            </a:r>
            <a:r>
              <a:rPr sz="2800" spc="-10" dirty="0">
                <a:cs typeface="Calibri"/>
              </a:rPr>
              <a:t>address </a:t>
            </a:r>
            <a:r>
              <a:rPr sz="2800" spc="-5" dirty="0">
                <a:cs typeface="Calibri"/>
              </a:rPr>
              <a:t>critical</a:t>
            </a:r>
            <a:r>
              <a:rPr sz="2800" spc="-10" dirty="0">
                <a:cs typeface="Calibri"/>
              </a:rPr>
              <a:t> </a:t>
            </a:r>
            <a:r>
              <a:rPr sz="2800" spc="-5" dirty="0">
                <a:cs typeface="Calibri"/>
              </a:rPr>
              <a:t>issues</a:t>
            </a:r>
            <a:endParaRPr sz="2800" dirty="0">
              <a:cs typeface="Calibri"/>
            </a:endParaRPr>
          </a:p>
        </p:txBody>
      </p:sp>
      <p:sp>
        <p:nvSpPr>
          <p:cNvPr id="4" name="object 4"/>
          <p:cNvSpPr/>
          <p:nvPr/>
        </p:nvSpPr>
        <p:spPr>
          <a:xfrm>
            <a:off x="0" y="0"/>
            <a:ext cx="1138467" cy="1149350"/>
          </a:xfrm>
          <a:prstGeom prst="rect">
            <a:avLst/>
          </a:prstGeom>
          <a:blipFill>
            <a:blip r:embed="rId2" cstate="print"/>
            <a:stretch>
              <a:fillRect/>
            </a:stretch>
          </a:blipFill>
        </p:spPr>
        <p:txBody>
          <a:bodyPr wrap="square" lIns="0" tIns="0" rIns="0" bIns="0" rtlCol="0"/>
          <a:lstStyle/>
          <a:p>
            <a:endParaRPr/>
          </a:p>
        </p:txBody>
      </p:sp>
      <p:sp>
        <p:nvSpPr>
          <p:cNvPr id="6" name="Footer Placeholder 5">
            <a:extLst>
              <a:ext uri="{FF2B5EF4-FFF2-40B4-BE49-F238E27FC236}">
                <a16:creationId xmlns:a16="http://schemas.microsoft.com/office/drawing/2014/main" id="{56C4D9FF-5C70-49A2-9110-7DF62E79FCAA}"/>
              </a:ext>
            </a:extLst>
          </p:cNvPr>
          <p:cNvSpPr>
            <a:spLocks noGrp="1"/>
          </p:cNvSpPr>
          <p:nvPr>
            <p:ph type="ftr" sz="quarter" idx="5"/>
          </p:nvPr>
        </p:nvSpPr>
        <p:spPr/>
        <p:txBody>
          <a:bodyPr/>
          <a:lstStyle/>
          <a:p>
            <a:r>
              <a:rPr lang="en-US"/>
              <a:t>LWV - PWFA 2021</a:t>
            </a:r>
          </a:p>
        </p:txBody>
      </p:sp>
      <p:sp>
        <p:nvSpPr>
          <p:cNvPr id="7" name="Rectangle 6">
            <a:extLst>
              <a:ext uri="{FF2B5EF4-FFF2-40B4-BE49-F238E27FC236}">
                <a16:creationId xmlns:a16="http://schemas.microsoft.com/office/drawing/2014/main" id="{7AB63C08-8F6C-4ECC-9D92-BF30C694F172}"/>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33601" y="464312"/>
            <a:ext cx="5715000" cy="1243930"/>
          </a:xfrm>
          <a:prstGeom prst="rect">
            <a:avLst/>
          </a:prstGeom>
        </p:spPr>
        <p:txBody>
          <a:bodyPr vert="horz" wrap="square" lIns="0" tIns="12700" rIns="0" bIns="0" rtlCol="0">
            <a:spAutoFit/>
          </a:bodyPr>
          <a:lstStyle/>
          <a:p>
            <a:pPr marL="12700" algn="ctr">
              <a:lnSpc>
                <a:spcPct val="100000"/>
              </a:lnSpc>
              <a:spcBef>
                <a:spcPts val="100"/>
              </a:spcBef>
            </a:pPr>
            <a:r>
              <a:rPr lang="en-US" sz="4000" dirty="0"/>
              <a:t>Voter Information from LWV-PWFA</a:t>
            </a:r>
            <a:endParaRPr sz="4000" dirty="0"/>
          </a:p>
        </p:txBody>
      </p:sp>
      <p:sp>
        <p:nvSpPr>
          <p:cNvPr id="3" name="object 3"/>
          <p:cNvSpPr txBox="1"/>
          <p:nvPr/>
        </p:nvSpPr>
        <p:spPr>
          <a:xfrm>
            <a:off x="0" y="1738628"/>
            <a:ext cx="9753600" cy="4281172"/>
          </a:xfrm>
          <a:prstGeom prst="rect">
            <a:avLst/>
          </a:prstGeom>
        </p:spPr>
        <p:txBody>
          <a:bodyPr vert="horz" wrap="square" lIns="0" tIns="66040" rIns="0" bIns="0" rtlCol="0">
            <a:spAutoFit/>
          </a:bodyPr>
          <a:lstStyle/>
          <a:p>
            <a:pPr marL="812800" marR="1218565" indent="-457200">
              <a:lnSpc>
                <a:spcPts val="3470"/>
              </a:lnSpc>
              <a:spcBef>
                <a:spcPts val="520"/>
              </a:spcBef>
              <a:buFont typeface="Arial" panose="020B0604020202020204" pitchFamily="34" charset="0"/>
              <a:buChar char="•"/>
            </a:pPr>
            <a:r>
              <a:rPr lang="en-US" sz="2800" b="0" i="0" dirty="0">
                <a:solidFill>
                  <a:srgbClr val="333333"/>
                </a:solidFill>
                <a:effectLst/>
              </a:rPr>
              <a:t>We work to register voters at many public events as well as through the local high schools and senior centers.  </a:t>
            </a:r>
          </a:p>
          <a:p>
            <a:pPr marL="812800" marR="1218565" indent="-457200">
              <a:lnSpc>
                <a:spcPts val="3470"/>
              </a:lnSpc>
              <a:spcBef>
                <a:spcPts val="520"/>
              </a:spcBef>
              <a:buFont typeface="Arial" panose="020B0604020202020204" pitchFamily="34" charset="0"/>
              <a:buChar char="•"/>
            </a:pPr>
            <a:r>
              <a:rPr lang="en-US" sz="2800" dirty="0">
                <a:solidFill>
                  <a:srgbClr val="333333"/>
                </a:solidFill>
              </a:rPr>
              <a:t>We provide citizens with voter guides such as Top Tens, (what you need to know and where to find it, before you vote), and VOTE411 information .</a:t>
            </a:r>
            <a:endParaRPr lang="en-US" sz="2800" b="0" i="0" dirty="0">
              <a:solidFill>
                <a:srgbClr val="333333"/>
              </a:solidFill>
              <a:effectLst/>
            </a:endParaRPr>
          </a:p>
          <a:p>
            <a:pPr marL="812800" marR="1218565" indent="-457200">
              <a:lnSpc>
                <a:spcPts val="3470"/>
              </a:lnSpc>
              <a:spcBef>
                <a:spcPts val="520"/>
              </a:spcBef>
              <a:buFont typeface="Arial" panose="020B0604020202020204" pitchFamily="34" charset="0"/>
              <a:buChar char="•"/>
            </a:pPr>
            <a:r>
              <a:rPr lang="en-US" sz="2800" b="0" i="0" dirty="0">
                <a:solidFill>
                  <a:srgbClr val="333333"/>
                </a:solidFill>
                <a:effectLst/>
              </a:rPr>
              <a:t>We host and co-host with local organizations candidate forums and debates.</a:t>
            </a:r>
          </a:p>
          <a:p>
            <a:pPr marL="355600" marR="1218565">
              <a:lnSpc>
                <a:spcPts val="3470"/>
              </a:lnSpc>
              <a:spcBef>
                <a:spcPts val="520"/>
              </a:spcBef>
            </a:pPr>
            <a:endParaRPr sz="2800" dirty="0">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31</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dirty="0"/>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17761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6DE45-B920-42D9-9D1F-2458F3E2C761}"/>
              </a:ext>
            </a:extLst>
          </p:cNvPr>
          <p:cNvSpPr>
            <a:spLocks noGrp="1"/>
          </p:cNvSpPr>
          <p:nvPr>
            <p:ph type="title"/>
          </p:nvPr>
        </p:nvSpPr>
        <p:spPr>
          <a:xfrm>
            <a:off x="762000" y="370610"/>
            <a:ext cx="7696200" cy="1231106"/>
          </a:xfrm>
        </p:spPr>
        <p:txBody>
          <a:bodyPr/>
          <a:lstStyle/>
          <a:p>
            <a:pPr algn="ctr"/>
            <a:r>
              <a:rPr lang="en-US" sz="4000" dirty="0"/>
              <a:t>Why Should I Join the </a:t>
            </a:r>
            <a:br>
              <a:rPr lang="en-US" sz="4000" dirty="0"/>
            </a:br>
            <a:r>
              <a:rPr lang="en-US" sz="4000" dirty="0"/>
              <a:t>League of Women Voters?</a:t>
            </a:r>
          </a:p>
        </p:txBody>
      </p:sp>
      <p:sp>
        <p:nvSpPr>
          <p:cNvPr id="3" name="Text Placeholder 2">
            <a:extLst>
              <a:ext uri="{FF2B5EF4-FFF2-40B4-BE49-F238E27FC236}">
                <a16:creationId xmlns:a16="http://schemas.microsoft.com/office/drawing/2014/main" id="{3BA4AB91-C9FE-4B94-870D-47B461C81FD5}"/>
              </a:ext>
            </a:extLst>
          </p:cNvPr>
          <p:cNvSpPr>
            <a:spLocks noGrp="1"/>
          </p:cNvSpPr>
          <p:nvPr>
            <p:ph type="body" idx="1"/>
          </p:nvPr>
        </p:nvSpPr>
        <p:spPr>
          <a:xfrm>
            <a:off x="501030" y="1302999"/>
            <a:ext cx="8141939" cy="5293757"/>
          </a:xfrm>
        </p:spPr>
        <p:txBody>
          <a:bodyPr/>
          <a:lstStyle/>
          <a:p>
            <a:endParaRPr lang="en-US" sz="2400" dirty="0"/>
          </a:p>
          <a:p>
            <a:pPr marL="342900" indent="-342900">
              <a:buFont typeface="Arial" panose="020B0604020202020204" pitchFamily="34" charset="0"/>
              <a:buChar char="•"/>
            </a:pPr>
            <a:r>
              <a:rPr lang="en-US" sz="2400" dirty="0">
                <a:solidFill>
                  <a:srgbClr val="FF0000"/>
                </a:solidFill>
              </a:rPr>
              <a:t>Are you interested in fairness in elections?</a:t>
            </a:r>
          </a:p>
          <a:p>
            <a:pPr marL="342900" indent="-342900">
              <a:buFont typeface="Arial" panose="020B0604020202020204" pitchFamily="34" charset="0"/>
              <a:buChar char="•"/>
            </a:pPr>
            <a:r>
              <a:rPr lang="en-US" sz="2400" dirty="0">
                <a:solidFill>
                  <a:srgbClr val="FF0000"/>
                </a:solidFill>
              </a:rPr>
              <a:t>Are you distressed by the feeling that you are helpless to change things today?</a:t>
            </a:r>
          </a:p>
          <a:p>
            <a:pPr marL="342900" indent="-342900">
              <a:buFont typeface="Arial" panose="020B0604020202020204" pitchFamily="34" charset="0"/>
              <a:buChar char="•"/>
            </a:pPr>
            <a:r>
              <a:rPr lang="en-US" sz="2400" dirty="0">
                <a:solidFill>
                  <a:srgbClr val="FF0000"/>
                </a:solidFill>
              </a:rPr>
              <a:t>Are you frustrated that people complain about the way things are but do not want to do anything about it?</a:t>
            </a:r>
          </a:p>
          <a:p>
            <a:pPr marL="342900" indent="-342900">
              <a:buFont typeface="Arial" panose="020B0604020202020204" pitchFamily="34" charset="0"/>
              <a:buChar char="•"/>
            </a:pPr>
            <a:r>
              <a:rPr lang="en-US" sz="2400" dirty="0">
                <a:solidFill>
                  <a:srgbClr val="FF0000"/>
                </a:solidFill>
              </a:rPr>
              <a:t>Do you feel that very few people care about what’s going on in our County or State or Nation?</a:t>
            </a:r>
          </a:p>
          <a:p>
            <a:pPr marL="342900" indent="-342900">
              <a:buFont typeface="Arial" panose="020B0604020202020204" pitchFamily="34" charset="0"/>
              <a:buChar char="•"/>
            </a:pPr>
            <a:r>
              <a:rPr lang="en-US" sz="2400" dirty="0">
                <a:solidFill>
                  <a:srgbClr val="FF0000"/>
                </a:solidFill>
              </a:rPr>
              <a:t>Do you feel that very few people know how our government works?</a:t>
            </a:r>
          </a:p>
          <a:p>
            <a:pPr marL="342900" indent="-342900">
              <a:buFont typeface="Arial" panose="020B0604020202020204" pitchFamily="34" charset="0"/>
              <a:buChar char="•"/>
            </a:pPr>
            <a:r>
              <a:rPr lang="en-US" sz="2400" dirty="0">
                <a:solidFill>
                  <a:srgbClr val="FF0000"/>
                </a:solidFill>
              </a:rPr>
              <a:t>Does it upset you that people don’t know who their candidates are, or what they stand for?</a:t>
            </a:r>
          </a:p>
          <a:p>
            <a:pPr marL="342900" indent="-342900">
              <a:buFont typeface="Arial" panose="020B0604020202020204" pitchFamily="34" charset="0"/>
              <a:buChar char="•"/>
            </a:pPr>
            <a:r>
              <a:rPr lang="en-US" sz="2400" dirty="0">
                <a:solidFill>
                  <a:srgbClr val="FF0000"/>
                </a:solidFill>
              </a:rPr>
              <a:t>Then the League of Women Voters is the place for you.</a:t>
            </a:r>
          </a:p>
          <a:p>
            <a:endParaRPr lang="en-US" dirty="0"/>
          </a:p>
        </p:txBody>
      </p:sp>
      <p:sp>
        <p:nvSpPr>
          <p:cNvPr id="4" name="Footer Placeholder 3">
            <a:extLst>
              <a:ext uri="{FF2B5EF4-FFF2-40B4-BE49-F238E27FC236}">
                <a16:creationId xmlns:a16="http://schemas.microsoft.com/office/drawing/2014/main" id="{78B79C56-1F52-4959-B805-E9E720881854}"/>
              </a:ext>
            </a:extLst>
          </p:cNvPr>
          <p:cNvSpPr>
            <a:spLocks noGrp="1"/>
          </p:cNvSpPr>
          <p:nvPr>
            <p:ph type="ftr" sz="quarter" idx="5"/>
          </p:nvPr>
        </p:nvSpPr>
        <p:spPr/>
        <p:txBody>
          <a:bodyPr/>
          <a:lstStyle/>
          <a:p>
            <a:r>
              <a:rPr lang="en-US"/>
              <a:t>LWV - PWFA 2021</a:t>
            </a:r>
          </a:p>
        </p:txBody>
      </p:sp>
    </p:spTree>
    <p:extLst>
      <p:ext uri="{BB962C8B-B14F-4D97-AF65-F5344CB8AC3E}">
        <p14:creationId xmlns:p14="http://schemas.microsoft.com/office/powerpoint/2010/main" val="262709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58402" y="464312"/>
            <a:ext cx="4226560" cy="695960"/>
          </a:xfrm>
          <a:prstGeom prst="rect">
            <a:avLst/>
          </a:prstGeom>
        </p:spPr>
        <p:txBody>
          <a:bodyPr vert="horz" wrap="square" lIns="0" tIns="12700" rIns="0" bIns="0" rtlCol="0">
            <a:spAutoFit/>
          </a:bodyPr>
          <a:lstStyle/>
          <a:p>
            <a:pPr marL="12700">
              <a:lnSpc>
                <a:spcPct val="100000"/>
              </a:lnSpc>
              <a:spcBef>
                <a:spcPts val="100"/>
              </a:spcBef>
            </a:pPr>
            <a:r>
              <a:rPr spc="-10" dirty="0"/>
              <a:t>What </a:t>
            </a:r>
            <a:r>
              <a:rPr dirty="0"/>
              <a:t>Can </a:t>
            </a:r>
            <a:r>
              <a:rPr spc="-110" dirty="0"/>
              <a:t>You</a:t>
            </a:r>
            <a:r>
              <a:rPr spc="-75" dirty="0"/>
              <a:t> </a:t>
            </a:r>
            <a:r>
              <a:rPr dirty="0"/>
              <a:t>Do?</a:t>
            </a:r>
          </a:p>
        </p:txBody>
      </p:sp>
      <p:sp>
        <p:nvSpPr>
          <p:cNvPr id="3" name="object 3"/>
          <p:cNvSpPr txBox="1"/>
          <p:nvPr/>
        </p:nvSpPr>
        <p:spPr>
          <a:xfrm>
            <a:off x="535924" y="1607799"/>
            <a:ext cx="7852409" cy="4057586"/>
          </a:xfrm>
          <a:prstGeom prst="rect">
            <a:avLst/>
          </a:prstGeom>
        </p:spPr>
        <p:txBody>
          <a:bodyPr vert="horz" wrap="square" lIns="0" tIns="12700" rIns="0" bIns="0" rtlCol="0">
            <a:spAutoFit/>
          </a:bodyPr>
          <a:lstStyle/>
          <a:p>
            <a:pPr marL="355600" marR="245110" indent="-342900" algn="just">
              <a:lnSpc>
                <a:spcPct val="100000"/>
              </a:lnSpc>
              <a:spcBef>
                <a:spcPts val="100"/>
              </a:spcBef>
              <a:buFont typeface="Arial"/>
              <a:buChar char="•"/>
              <a:tabLst>
                <a:tab pos="355600" algn="l"/>
              </a:tabLst>
            </a:pPr>
            <a:r>
              <a:rPr sz="2800" spc="-5" dirty="0">
                <a:latin typeface="Calibri"/>
                <a:cs typeface="Calibri"/>
              </a:rPr>
              <a:t>Learn how </a:t>
            </a:r>
            <a:r>
              <a:rPr sz="2800" spc="-10" dirty="0">
                <a:latin typeface="Calibri"/>
                <a:cs typeface="Calibri"/>
              </a:rPr>
              <a:t>government </a:t>
            </a:r>
            <a:r>
              <a:rPr sz="2800" spc="-15" dirty="0">
                <a:latin typeface="Calibri"/>
                <a:cs typeface="Calibri"/>
              </a:rPr>
              <a:t>works, </a:t>
            </a:r>
            <a:r>
              <a:rPr sz="2800" spc="-5" dirty="0">
                <a:latin typeface="Calibri"/>
                <a:cs typeface="Calibri"/>
              </a:rPr>
              <a:t>how </a:t>
            </a:r>
            <a:r>
              <a:rPr sz="2800" dirty="0">
                <a:latin typeface="Calibri"/>
                <a:cs typeface="Calibri"/>
              </a:rPr>
              <a:t>bills </a:t>
            </a:r>
            <a:r>
              <a:rPr sz="2800" spc="-15" dirty="0">
                <a:latin typeface="Calibri"/>
                <a:cs typeface="Calibri"/>
              </a:rPr>
              <a:t>are  </a:t>
            </a:r>
            <a:r>
              <a:rPr sz="2800" spc="-10" dirty="0">
                <a:latin typeface="Calibri"/>
                <a:cs typeface="Calibri"/>
              </a:rPr>
              <a:t>introduced </a:t>
            </a:r>
            <a:r>
              <a:rPr sz="2800" dirty="0">
                <a:latin typeface="Calibri"/>
                <a:cs typeface="Calibri"/>
              </a:rPr>
              <a:t>and </a:t>
            </a:r>
            <a:r>
              <a:rPr sz="2800" spc="-5" dirty="0">
                <a:latin typeface="Calibri"/>
                <a:cs typeface="Calibri"/>
              </a:rPr>
              <a:t>become </a:t>
            </a:r>
            <a:r>
              <a:rPr sz="2800" spc="-10" dirty="0">
                <a:latin typeface="Calibri"/>
                <a:cs typeface="Calibri"/>
              </a:rPr>
              <a:t>laws, </a:t>
            </a:r>
            <a:r>
              <a:rPr sz="2800" dirty="0">
                <a:latin typeface="Calibri"/>
                <a:cs typeface="Calibri"/>
              </a:rPr>
              <a:t>and </a:t>
            </a:r>
            <a:r>
              <a:rPr sz="2800" spc="-10" dirty="0">
                <a:latin typeface="Calibri"/>
                <a:cs typeface="Calibri"/>
              </a:rPr>
              <a:t>what </a:t>
            </a:r>
            <a:r>
              <a:rPr sz="2800" spc="-15" dirty="0">
                <a:latin typeface="Calibri"/>
                <a:cs typeface="Calibri"/>
              </a:rPr>
              <a:t>role  you </a:t>
            </a:r>
            <a:r>
              <a:rPr sz="2800" spc="-10" dirty="0">
                <a:latin typeface="Calibri"/>
                <a:cs typeface="Calibri"/>
              </a:rPr>
              <a:t>can </a:t>
            </a:r>
            <a:r>
              <a:rPr sz="2800" spc="-15" dirty="0">
                <a:latin typeface="Calibri"/>
                <a:cs typeface="Calibri"/>
              </a:rPr>
              <a:t>play </a:t>
            </a:r>
            <a:r>
              <a:rPr sz="2800" dirty="0">
                <a:latin typeface="Calibri"/>
                <a:cs typeface="Calibri"/>
              </a:rPr>
              <a:t>in </a:t>
            </a:r>
            <a:r>
              <a:rPr sz="2800" spc="-5" dirty="0">
                <a:latin typeface="Calibri"/>
                <a:cs typeface="Calibri"/>
              </a:rPr>
              <a:t>that</a:t>
            </a:r>
            <a:r>
              <a:rPr sz="2800" spc="45" dirty="0">
                <a:latin typeface="Calibri"/>
                <a:cs typeface="Calibri"/>
              </a:rPr>
              <a:t> </a:t>
            </a:r>
            <a:r>
              <a:rPr sz="2800" spc="-15" dirty="0">
                <a:latin typeface="Calibri"/>
                <a:cs typeface="Calibri"/>
              </a:rPr>
              <a:t>process</a:t>
            </a:r>
            <a:endParaRPr sz="2800" dirty="0">
              <a:latin typeface="Calibri"/>
              <a:cs typeface="Calibri"/>
            </a:endParaRPr>
          </a:p>
          <a:p>
            <a:pPr marL="355600" marR="289560" indent="-342900">
              <a:lnSpc>
                <a:spcPct val="100699"/>
              </a:lnSpc>
              <a:spcBef>
                <a:spcPts val="550"/>
              </a:spcBef>
              <a:buFont typeface="Arial"/>
              <a:buChar char="•"/>
              <a:tabLst>
                <a:tab pos="354965" algn="l"/>
                <a:tab pos="355600" algn="l"/>
              </a:tabLst>
            </a:pPr>
            <a:r>
              <a:rPr sz="2800" spc="-5" dirty="0">
                <a:latin typeface="Calibri"/>
                <a:cs typeface="Calibri"/>
              </a:rPr>
              <a:t>Learn </a:t>
            </a:r>
            <a:r>
              <a:rPr sz="2800" dirty="0">
                <a:latin typeface="Calibri"/>
                <a:cs typeface="Calibri"/>
              </a:rPr>
              <a:t>who </a:t>
            </a:r>
            <a:r>
              <a:rPr sz="2800" spc="-10" dirty="0">
                <a:latin typeface="Calibri"/>
                <a:cs typeface="Calibri"/>
              </a:rPr>
              <a:t>your </a:t>
            </a:r>
            <a:r>
              <a:rPr sz="2800" spc="-25" dirty="0">
                <a:latin typeface="Calibri"/>
                <a:cs typeface="Calibri"/>
              </a:rPr>
              <a:t>federal</a:t>
            </a:r>
            <a:r>
              <a:rPr lang="en-US" sz="2800" spc="-25" dirty="0">
                <a:latin typeface="Calibri"/>
                <a:cs typeface="Calibri"/>
              </a:rPr>
              <a:t> and state</a:t>
            </a:r>
            <a:r>
              <a:rPr sz="2800" spc="-25" dirty="0">
                <a:latin typeface="Calibri"/>
                <a:cs typeface="Calibri"/>
              </a:rPr>
              <a:t> </a:t>
            </a:r>
            <a:r>
              <a:rPr sz="2800" spc="-15" dirty="0">
                <a:latin typeface="Calibri"/>
                <a:cs typeface="Calibri"/>
              </a:rPr>
              <a:t>legislators  </a:t>
            </a:r>
            <a:r>
              <a:rPr sz="2800" spc="-20" dirty="0">
                <a:latin typeface="Calibri"/>
                <a:cs typeface="Calibri"/>
              </a:rPr>
              <a:t>are </a:t>
            </a:r>
            <a:r>
              <a:rPr sz="2800" dirty="0">
                <a:latin typeface="Calibri"/>
                <a:cs typeface="Calibri"/>
              </a:rPr>
              <a:t>and </a:t>
            </a:r>
            <a:r>
              <a:rPr sz="2800" spc="-10" dirty="0">
                <a:latin typeface="Calibri"/>
                <a:cs typeface="Calibri"/>
              </a:rPr>
              <a:t>what </a:t>
            </a:r>
            <a:r>
              <a:rPr sz="2800" spc="-5" dirty="0">
                <a:latin typeface="Calibri"/>
                <a:cs typeface="Calibri"/>
              </a:rPr>
              <a:t>they </a:t>
            </a:r>
            <a:r>
              <a:rPr sz="2800" spc="-15" dirty="0">
                <a:latin typeface="Calibri"/>
                <a:cs typeface="Calibri"/>
              </a:rPr>
              <a:t>stand</a:t>
            </a:r>
            <a:r>
              <a:rPr sz="2800" spc="30" dirty="0">
                <a:latin typeface="Calibri"/>
                <a:cs typeface="Calibri"/>
              </a:rPr>
              <a:t> </a:t>
            </a:r>
            <a:r>
              <a:rPr sz="2800" spc="-25" dirty="0">
                <a:latin typeface="Calibri"/>
                <a:cs typeface="Calibri"/>
              </a:rPr>
              <a:t>for</a:t>
            </a:r>
            <a:r>
              <a:rPr lang="en-US" sz="2800" spc="-25" dirty="0">
                <a:latin typeface="Calibri"/>
                <a:cs typeface="Calibri"/>
              </a:rPr>
              <a:t>; learn who your local government officials are – all politics is local</a:t>
            </a:r>
            <a:endParaRPr sz="2800" dirty="0">
              <a:latin typeface="Calibri"/>
              <a:cs typeface="Calibri"/>
            </a:endParaRPr>
          </a:p>
          <a:p>
            <a:pPr marL="355600" marR="5080" indent="-342900">
              <a:lnSpc>
                <a:spcPct val="100000"/>
              </a:lnSpc>
              <a:spcBef>
                <a:spcPts val="595"/>
              </a:spcBef>
              <a:buFont typeface="Arial"/>
              <a:buChar char="•"/>
              <a:tabLst>
                <a:tab pos="354965" algn="l"/>
                <a:tab pos="355600" algn="l"/>
                <a:tab pos="4139565" algn="l"/>
                <a:tab pos="5939155" algn="l"/>
              </a:tabLst>
            </a:pPr>
            <a:r>
              <a:rPr sz="2800" spc="-5" dirty="0">
                <a:latin typeface="Calibri"/>
                <a:cs typeface="Calibri"/>
              </a:rPr>
              <a:t>Be </a:t>
            </a:r>
            <a:r>
              <a:rPr sz="2800" dirty="0">
                <a:latin typeface="Calibri"/>
                <a:cs typeface="Calibri"/>
              </a:rPr>
              <a:t>in </a:t>
            </a:r>
            <a:r>
              <a:rPr sz="2800" spc="-10" dirty="0">
                <a:latin typeface="Calibri"/>
                <a:cs typeface="Calibri"/>
              </a:rPr>
              <a:t>touch </a:t>
            </a:r>
            <a:r>
              <a:rPr sz="2800" dirty="0">
                <a:latin typeface="Calibri"/>
                <a:cs typeface="Calibri"/>
              </a:rPr>
              <a:t>with</a:t>
            </a:r>
            <a:r>
              <a:rPr sz="2800" spc="60" dirty="0">
                <a:latin typeface="Calibri"/>
                <a:cs typeface="Calibri"/>
              </a:rPr>
              <a:t> </a:t>
            </a:r>
            <a:r>
              <a:rPr sz="2800" spc="-10" dirty="0">
                <a:latin typeface="Calibri"/>
                <a:cs typeface="Calibri"/>
              </a:rPr>
              <a:t>your</a:t>
            </a:r>
            <a:r>
              <a:rPr sz="2800" spc="10" dirty="0">
                <a:latin typeface="Calibri"/>
                <a:cs typeface="Calibri"/>
              </a:rPr>
              <a:t> </a:t>
            </a:r>
            <a:r>
              <a:rPr sz="2800" spc="-15" dirty="0">
                <a:latin typeface="Calibri"/>
                <a:cs typeface="Calibri"/>
              </a:rPr>
              <a:t>legislators;</a:t>
            </a:r>
            <a:r>
              <a:rPr lang="en-US" sz="2800" spc="-15" dirty="0">
                <a:latin typeface="Calibri"/>
                <a:cs typeface="Calibri"/>
              </a:rPr>
              <a:t> </a:t>
            </a:r>
            <a:r>
              <a:rPr sz="2800" spc="-10" dirty="0">
                <a:latin typeface="Calibri"/>
                <a:cs typeface="Calibri"/>
              </a:rPr>
              <a:t>go </a:t>
            </a:r>
            <a:r>
              <a:rPr sz="2800" spc="-15" dirty="0">
                <a:latin typeface="Calibri"/>
                <a:cs typeface="Calibri"/>
              </a:rPr>
              <a:t>to </a:t>
            </a:r>
            <a:r>
              <a:rPr sz="2800" dirty="0">
                <a:latin typeface="Calibri"/>
                <a:cs typeface="Calibri"/>
              </a:rPr>
              <a:t>their </a:t>
            </a:r>
            <a:r>
              <a:rPr sz="2800" spc="-5" dirty="0">
                <a:latin typeface="Calibri"/>
                <a:cs typeface="Calibri"/>
              </a:rPr>
              <a:t>community</a:t>
            </a:r>
            <a:r>
              <a:rPr sz="2800" spc="10" dirty="0">
                <a:latin typeface="Calibri"/>
                <a:cs typeface="Calibri"/>
              </a:rPr>
              <a:t> </a:t>
            </a:r>
            <a:r>
              <a:rPr sz="2800" spc="-5" dirty="0">
                <a:latin typeface="Calibri"/>
                <a:cs typeface="Calibri"/>
              </a:rPr>
              <a:t>meetings;</a:t>
            </a:r>
            <a:r>
              <a:rPr lang="en-US" sz="2800" spc="-5" dirty="0">
                <a:latin typeface="Calibri"/>
                <a:cs typeface="Calibri"/>
              </a:rPr>
              <a:t> </a:t>
            </a:r>
            <a:r>
              <a:rPr sz="2800" spc="-20" dirty="0">
                <a:latin typeface="Calibri"/>
                <a:cs typeface="Calibri"/>
              </a:rPr>
              <a:t>stop </a:t>
            </a:r>
            <a:r>
              <a:rPr sz="2800" spc="-5" dirty="0">
                <a:latin typeface="Calibri"/>
                <a:cs typeface="Calibri"/>
              </a:rPr>
              <a:t>by their </a:t>
            </a:r>
            <a:r>
              <a:rPr sz="2800" spc="-10" dirty="0">
                <a:latin typeface="Calibri"/>
                <a:cs typeface="Calibri"/>
              </a:rPr>
              <a:t>offices </a:t>
            </a:r>
            <a:r>
              <a:rPr sz="2800" spc="-15" dirty="0">
                <a:latin typeface="Calibri"/>
                <a:cs typeface="Calibri"/>
              </a:rPr>
              <a:t>to  </a:t>
            </a:r>
            <a:r>
              <a:rPr sz="2800" spc="-5" dirty="0">
                <a:latin typeface="Calibri"/>
                <a:cs typeface="Calibri"/>
              </a:rPr>
              <a:t>visit </a:t>
            </a:r>
            <a:r>
              <a:rPr sz="2800" dirty="0">
                <a:latin typeface="Calibri"/>
                <a:cs typeface="Calibri"/>
              </a:rPr>
              <a:t>and </a:t>
            </a:r>
            <a:r>
              <a:rPr sz="2800" spc="-10" dirty="0">
                <a:latin typeface="Calibri"/>
                <a:cs typeface="Calibri"/>
              </a:rPr>
              <a:t>tell </a:t>
            </a:r>
            <a:r>
              <a:rPr sz="2800" dirty="0">
                <a:latin typeface="Calibri"/>
                <a:cs typeface="Calibri"/>
              </a:rPr>
              <a:t>them </a:t>
            </a:r>
            <a:r>
              <a:rPr sz="2800" spc="-20" dirty="0">
                <a:latin typeface="Calibri"/>
                <a:cs typeface="Calibri"/>
              </a:rPr>
              <a:t>what’s </a:t>
            </a:r>
            <a:r>
              <a:rPr sz="2800" spc="-10" dirty="0">
                <a:latin typeface="Calibri"/>
                <a:cs typeface="Calibri"/>
              </a:rPr>
              <a:t>important </a:t>
            </a:r>
            <a:r>
              <a:rPr sz="2800" spc="-15" dirty="0">
                <a:latin typeface="Calibri"/>
                <a:cs typeface="Calibri"/>
              </a:rPr>
              <a:t>to</a:t>
            </a:r>
            <a:r>
              <a:rPr sz="2800" spc="30" dirty="0">
                <a:latin typeface="Calibri"/>
                <a:cs typeface="Calibri"/>
              </a:rPr>
              <a:t> </a:t>
            </a:r>
            <a:r>
              <a:rPr sz="2800" spc="-15" dirty="0">
                <a:latin typeface="Calibri"/>
                <a:cs typeface="Calibri"/>
              </a:rPr>
              <a:t>you</a:t>
            </a:r>
            <a:endParaRPr sz="2800" dirty="0">
              <a:latin typeface="Calibri"/>
              <a:cs typeface="Calibri"/>
            </a:endParaRPr>
          </a:p>
        </p:txBody>
      </p:sp>
      <p:sp>
        <p:nvSpPr>
          <p:cNvPr id="4" name="object 4"/>
          <p:cNvSpPr/>
          <p:nvPr/>
        </p:nvSpPr>
        <p:spPr>
          <a:xfrm>
            <a:off x="243258" y="201509"/>
            <a:ext cx="894565" cy="723940"/>
          </a:xfrm>
          <a:prstGeom prst="rect">
            <a:avLst/>
          </a:prstGeom>
          <a:blipFill>
            <a:blip r:embed="rId2" cstate="print"/>
            <a:stretch>
              <a:fillRect/>
            </a:stretch>
          </a:blipFill>
        </p:spPr>
        <p:txBody>
          <a:bodyPr wrap="square" lIns="0" tIns="0" rIns="0" bIns="0" rtlCol="0"/>
          <a:lstStyle/>
          <a:p>
            <a:endParaRPr/>
          </a:p>
        </p:txBody>
      </p:sp>
      <p:sp>
        <p:nvSpPr>
          <p:cNvPr id="6" name="Footer Placeholder 5">
            <a:extLst>
              <a:ext uri="{FF2B5EF4-FFF2-40B4-BE49-F238E27FC236}">
                <a16:creationId xmlns:a16="http://schemas.microsoft.com/office/drawing/2014/main" id="{063168AB-33C8-4C71-9AD5-E5E709E853E9}"/>
              </a:ext>
            </a:extLst>
          </p:cNvPr>
          <p:cNvSpPr>
            <a:spLocks noGrp="1"/>
          </p:cNvSpPr>
          <p:nvPr>
            <p:ph type="ftr" sz="quarter" idx="5"/>
          </p:nvPr>
        </p:nvSpPr>
        <p:spPr/>
        <p:txBody>
          <a:bodyPr/>
          <a:lstStyle/>
          <a:p>
            <a:r>
              <a:rPr lang="en-US"/>
              <a:t>LWV - PWFA 2021</a:t>
            </a:r>
          </a:p>
        </p:txBody>
      </p:sp>
      <p:sp>
        <p:nvSpPr>
          <p:cNvPr id="7" name="Rectangle 6">
            <a:extLst>
              <a:ext uri="{FF2B5EF4-FFF2-40B4-BE49-F238E27FC236}">
                <a16:creationId xmlns:a16="http://schemas.microsoft.com/office/drawing/2014/main" id="{03F211AE-58D5-4B2C-92AE-234CF108E21D}"/>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12140" y="1130321"/>
            <a:ext cx="7184390" cy="3557384"/>
          </a:xfrm>
          <a:prstGeom prst="rect">
            <a:avLst/>
          </a:prstGeom>
        </p:spPr>
        <p:txBody>
          <a:bodyPr vert="horz" wrap="square" lIns="0" tIns="109220" rIns="0" bIns="0" rtlCol="0">
            <a:spAutoFit/>
          </a:bodyPr>
          <a:lstStyle/>
          <a:p>
            <a:pPr marL="285750" indent="-285750">
              <a:buFont typeface="Arial" panose="020B0604020202020204" pitchFamily="34" charset="0"/>
              <a:buChar char="•"/>
            </a:pPr>
            <a:r>
              <a:rPr lang="en-US" sz="2800" dirty="0"/>
              <a:t>Participate in voter registration in high schools or civic events</a:t>
            </a:r>
          </a:p>
          <a:p>
            <a:pPr marL="285750" indent="-285750">
              <a:buFont typeface="Arial" panose="020B0604020202020204" pitchFamily="34" charset="0"/>
              <a:buChar char="•"/>
            </a:pPr>
            <a:r>
              <a:rPr lang="en-US" sz="2800" dirty="0"/>
              <a:t>Volunteer to take voters to register, or to absentee voting, or to the polls on Election Day</a:t>
            </a:r>
          </a:p>
          <a:p>
            <a:pPr marL="285750" indent="-285750">
              <a:buFont typeface="Arial" panose="020B0604020202020204" pitchFamily="34" charset="0"/>
              <a:buChar char="•"/>
            </a:pPr>
            <a:r>
              <a:rPr lang="en-US" sz="2800" dirty="0"/>
              <a:t>Attend School Board, Board of Supervisors,  Electoral Board meetings or other government commission meetings – learn what’s going on, report back as part of the Observer Corps</a:t>
            </a:r>
          </a:p>
        </p:txBody>
      </p:sp>
      <p:sp>
        <p:nvSpPr>
          <p:cNvPr id="4" name="object 4"/>
          <p:cNvSpPr txBox="1">
            <a:spLocks noGrp="1"/>
          </p:cNvSpPr>
          <p:nvPr>
            <p:ph type="title"/>
          </p:nvPr>
        </p:nvSpPr>
        <p:spPr>
          <a:xfrm>
            <a:off x="2458402" y="189674"/>
            <a:ext cx="4226560" cy="695960"/>
          </a:xfrm>
          <a:prstGeom prst="rect">
            <a:avLst/>
          </a:prstGeom>
        </p:spPr>
        <p:txBody>
          <a:bodyPr vert="horz" wrap="square" lIns="0" tIns="12700" rIns="0" bIns="0" rtlCol="0">
            <a:spAutoFit/>
          </a:bodyPr>
          <a:lstStyle/>
          <a:p>
            <a:pPr marL="12700">
              <a:lnSpc>
                <a:spcPct val="100000"/>
              </a:lnSpc>
              <a:spcBef>
                <a:spcPts val="100"/>
              </a:spcBef>
            </a:pPr>
            <a:r>
              <a:rPr spc="-10" dirty="0"/>
              <a:t>What </a:t>
            </a:r>
            <a:r>
              <a:rPr dirty="0"/>
              <a:t>Can </a:t>
            </a:r>
            <a:r>
              <a:rPr spc="-110" dirty="0"/>
              <a:t>You</a:t>
            </a:r>
            <a:r>
              <a:rPr spc="-75" dirty="0"/>
              <a:t> </a:t>
            </a:r>
            <a:r>
              <a:rPr dirty="0"/>
              <a:t>Do?</a:t>
            </a:r>
          </a:p>
        </p:txBody>
      </p:sp>
      <p:sp>
        <p:nvSpPr>
          <p:cNvPr id="2" name="Footer Placeholder 1">
            <a:extLst>
              <a:ext uri="{FF2B5EF4-FFF2-40B4-BE49-F238E27FC236}">
                <a16:creationId xmlns:a16="http://schemas.microsoft.com/office/drawing/2014/main" id="{B41D449C-CB56-4C1A-9979-99CBEFAA4072}"/>
              </a:ext>
            </a:extLst>
          </p:cNvPr>
          <p:cNvSpPr>
            <a:spLocks noGrp="1"/>
          </p:cNvSpPr>
          <p:nvPr>
            <p:ph type="ftr" sz="quarter" idx="5"/>
          </p:nvPr>
        </p:nvSpPr>
        <p:spPr/>
        <p:txBody>
          <a:bodyPr/>
          <a:lstStyle/>
          <a:p>
            <a:r>
              <a:rPr lang="en-US"/>
              <a:t>LWV - PWFA 2021</a:t>
            </a:r>
          </a:p>
        </p:txBody>
      </p:sp>
      <p:sp>
        <p:nvSpPr>
          <p:cNvPr id="6" name="Rectangle 5">
            <a:extLst>
              <a:ext uri="{FF2B5EF4-FFF2-40B4-BE49-F238E27FC236}">
                <a16:creationId xmlns:a16="http://schemas.microsoft.com/office/drawing/2014/main" id="{2EE55EDE-FEB0-4C2E-B150-D226D3F3E80B}"/>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3544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446417" y="355296"/>
            <a:ext cx="2255520" cy="1383237"/>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176904" y="1802409"/>
            <a:ext cx="2485390" cy="695960"/>
          </a:xfrm>
          <a:prstGeom prst="rect">
            <a:avLst/>
          </a:prstGeom>
        </p:spPr>
        <p:txBody>
          <a:bodyPr vert="horz" wrap="square" lIns="0" tIns="12700" rIns="0" bIns="0" rtlCol="0">
            <a:spAutoFit/>
          </a:bodyPr>
          <a:lstStyle/>
          <a:p>
            <a:pPr marL="12700">
              <a:lnSpc>
                <a:spcPct val="100000"/>
              </a:lnSpc>
              <a:spcBef>
                <a:spcPts val="100"/>
              </a:spcBef>
            </a:pPr>
            <a:r>
              <a:rPr u="heavy" spc="-15" dirty="0">
                <a:uFill>
                  <a:solidFill>
                    <a:srgbClr val="000000"/>
                  </a:solidFill>
                </a:uFill>
              </a:rPr>
              <a:t>Contact</a:t>
            </a:r>
            <a:r>
              <a:rPr u="heavy" spc="-75" dirty="0">
                <a:uFill>
                  <a:solidFill>
                    <a:srgbClr val="000000"/>
                  </a:solidFill>
                </a:uFill>
              </a:rPr>
              <a:t> </a:t>
            </a:r>
            <a:r>
              <a:rPr u="heavy" dirty="0">
                <a:uFill>
                  <a:solidFill>
                    <a:srgbClr val="000000"/>
                  </a:solidFill>
                </a:uFill>
              </a:rPr>
              <a:t>Us</a:t>
            </a:r>
          </a:p>
        </p:txBody>
      </p:sp>
      <p:sp>
        <p:nvSpPr>
          <p:cNvPr id="4" name="object 4"/>
          <p:cNvSpPr txBox="1"/>
          <p:nvPr/>
        </p:nvSpPr>
        <p:spPr>
          <a:xfrm>
            <a:off x="1142999" y="2780309"/>
            <a:ext cx="6553200" cy="2782813"/>
          </a:xfrm>
          <a:prstGeom prst="rect">
            <a:avLst/>
          </a:prstGeom>
        </p:spPr>
        <p:txBody>
          <a:bodyPr vert="horz" wrap="square" lIns="0" tIns="12700" rIns="0" bIns="0" rtlCol="0">
            <a:spAutoFit/>
          </a:bodyPr>
          <a:lstStyle/>
          <a:p>
            <a:pPr marL="12700" marR="5080" algn="ctr">
              <a:lnSpc>
                <a:spcPct val="120100"/>
              </a:lnSpc>
              <a:spcBef>
                <a:spcPts val="100"/>
              </a:spcBef>
            </a:pPr>
            <a:r>
              <a:rPr sz="4000" b="1" dirty="0">
                <a:latin typeface="Calibri"/>
                <a:cs typeface="Calibri"/>
              </a:rPr>
              <a:t>League of </a:t>
            </a:r>
            <a:r>
              <a:rPr sz="4000" b="1" spc="-35" dirty="0">
                <a:latin typeface="Calibri"/>
                <a:cs typeface="Calibri"/>
              </a:rPr>
              <a:t>Women </a:t>
            </a:r>
            <a:r>
              <a:rPr sz="4000" b="1" spc="-45" dirty="0">
                <a:latin typeface="Calibri"/>
                <a:cs typeface="Calibri"/>
              </a:rPr>
              <a:t>Voters®</a:t>
            </a:r>
            <a:r>
              <a:rPr sz="4000" b="1" spc="-75" dirty="0">
                <a:latin typeface="Calibri"/>
                <a:cs typeface="Calibri"/>
              </a:rPr>
              <a:t> </a:t>
            </a:r>
            <a:r>
              <a:rPr sz="4000" b="1" dirty="0">
                <a:latin typeface="Calibri"/>
                <a:cs typeface="Calibri"/>
              </a:rPr>
              <a:t>  </a:t>
            </a:r>
            <a:r>
              <a:rPr lang="en-US" sz="4000" b="1" spc="-10" dirty="0">
                <a:latin typeface="Calibri"/>
                <a:cs typeface="Calibri"/>
              </a:rPr>
              <a:t>Prince William-Fauquier</a:t>
            </a:r>
            <a:r>
              <a:rPr sz="4000" b="1" spc="-10" dirty="0">
                <a:latin typeface="Calibri"/>
                <a:cs typeface="Calibri"/>
              </a:rPr>
              <a:t> </a:t>
            </a:r>
            <a:r>
              <a:rPr sz="4000" b="1" spc="-15" dirty="0">
                <a:latin typeface="Calibri"/>
                <a:cs typeface="Calibri"/>
              </a:rPr>
              <a:t>Area</a:t>
            </a:r>
            <a:endParaRPr sz="4000" dirty="0">
              <a:latin typeface="Calibri"/>
              <a:cs typeface="Calibri"/>
            </a:endParaRPr>
          </a:p>
          <a:p>
            <a:pPr algn="ctr">
              <a:lnSpc>
                <a:spcPct val="100000"/>
              </a:lnSpc>
            </a:pPr>
            <a:r>
              <a:rPr sz="2800" b="1" spc="-30" dirty="0">
                <a:solidFill>
                  <a:srgbClr val="0000FF"/>
                </a:solidFill>
                <a:latin typeface="Calibri"/>
                <a:cs typeface="Calibri"/>
                <a:hlinkClick r:id="rId3">
                  <a:extLst>
                    <a:ext uri="{A12FA001-AC4F-418D-AE19-62706E023703}">
                      <ahyp:hlinkClr xmlns:ahyp="http://schemas.microsoft.com/office/drawing/2018/hyperlinkcolor" val="tx"/>
                    </a:ext>
                  </a:extLst>
                </a:hlinkClick>
              </a:rPr>
              <a:t>www.</a:t>
            </a:r>
            <a:r>
              <a:rPr lang="en-US" sz="2800" b="1" spc="-30" dirty="0">
                <a:solidFill>
                  <a:srgbClr val="0000FF"/>
                </a:solidFill>
                <a:latin typeface="Calibri"/>
                <a:cs typeface="Calibri"/>
                <a:hlinkClick r:id="rId3">
                  <a:extLst>
                    <a:ext uri="{A12FA001-AC4F-418D-AE19-62706E023703}">
                      <ahyp:hlinkClr xmlns:ahyp="http://schemas.microsoft.com/office/drawing/2018/hyperlinkcolor" val="tx"/>
                    </a:ext>
                  </a:extLst>
                </a:hlinkClick>
              </a:rPr>
              <a:t>princewilliamlwv</a:t>
            </a:r>
            <a:r>
              <a:rPr sz="2800" b="1" spc="-30" dirty="0">
                <a:solidFill>
                  <a:srgbClr val="002060"/>
                </a:solidFill>
                <a:latin typeface="Calibri"/>
                <a:cs typeface="Calibri"/>
                <a:hlinkClick r:id="rId3">
                  <a:extLst>
                    <a:ext uri="{A12FA001-AC4F-418D-AE19-62706E023703}">
                      <ahyp:hlinkClr xmlns:ahyp="http://schemas.microsoft.com/office/drawing/2018/hyperlinkcolor" val="tx"/>
                    </a:ext>
                  </a:extLst>
                </a:hlinkClick>
              </a:rPr>
              <a:t>.org</a:t>
            </a:r>
            <a:r>
              <a:rPr lang="en-US" sz="2800" dirty="0">
                <a:solidFill>
                  <a:srgbClr val="002060"/>
                </a:solidFill>
                <a:hlinkClick r:id="rId4">
                  <a:extLst>
                    <a:ext uri="{A12FA001-AC4F-418D-AE19-62706E023703}">
                      <ahyp:hlinkClr xmlns:ahyp="http://schemas.microsoft.com/office/drawing/2018/hyperlinkcolor" val="tx"/>
                    </a:ext>
                  </a:extLst>
                </a:hlinkClick>
              </a:rPr>
              <a:t> </a:t>
            </a:r>
          </a:p>
          <a:p>
            <a:pPr algn="ctr">
              <a:lnSpc>
                <a:spcPct val="100000"/>
              </a:lnSpc>
            </a:pPr>
            <a:r>
              <a:rPr lang="en-US" sz="2800" b="1" dirty="0">
                <a:solidFill>
                  <a:srgbClr val="0000FF"/>
                </a:solidFill>
                <a:latin typeface="Calibri"/>
                <a:cs typeface="Calibri"/>
                <a:hlinkClick r:id="rId5">
                  <a:extLst>
                    <a:ext uri="{A12FA001-AC4F-418D-AE19-62706E023703}">
                      <ahyp:hlinkClr xmlns:ahyp="http://schemas.microsoft.com/office/drawing/2018/hyperlinkcolor" val="tx"/>
                    </a:ext>
                  </a:extLst>
                </a:hlinkClick>
              </a:rPr>
              <a:t>www.facebook.com/</a:t>
            </a:r>
            <a:r>
              <a:rPr lang="en-US" sz="2800" b="1" dirty="0">
                <a:solidFill>
                  <a:srgbClr val="002060"/>
                </a:solidFill>
                <a:latin typeface="Calibri"/>
                <a:cs typeface="Calibri"/>
                <a:hlinkClick r:id="rId5">
                  <a:extLst>
                    <a:ext uri="{A12FA001-AC4F-418D-AE19-62706E023703}">
                      <ahyp:hlinkClr xmlns:ahyp="http://schemas.microsoft.com/office/drawing/2018/hyperlinkcolor" val="tx"/>
                    </a:ext>
                  </a:extLst>
                </a:hlinkClick>
              </a:rPr>
              <a:t>LWVPWCA</a:t>
            </a:r>
            <a:endParaRPr lang="en-US" sz="2800" b="1" dirty="0">
              <a:solidFill>
                <a:srgbClr val="002060"/>
              </a:solidFill>
              <a:latin typeface="Calibri"/>
              <a:cs typeface="Calibri"/>
            </a:endParaRPr>
          </a:p>
          <a:p>
            <a:pPr algn="ctr">
              <a:lnSpc>
                <a:spcPct val="100000"/>
              </a:lnSpc>
            </a:pPr>
            <a:r>
              <a:rPr lang="en-US" sz="2800" b="1" dirty="0">
                <a:solidFill>
                  <a:srgbClr val="002060"/>
                </a:solidFill>
                <a:latin typeface="Calibri"/>
                <a:cs typeface="Calibri"/>
              </a:rPr>
              <a:t>lwvpwfa@gmail.com</a:t>
            </a:r>
            <a:endParaRPr sz="2800" b="1" dirty="0">
              <a:solidFill>
                <a:srgbClr val="002060"/>
              </a:solidFill>
              <a:latin typeface="Calibri"/>
              <a:cs typeface="Calibri"/>
            </a:endParaRPr>
          </a:p>
        </p:txBody>
      </p:sp>
      <p:sp>
        <p:nvSpPr>
          <p:cNvPr id="6" name="Footer Placeholder 5">
            <a:extLst>
              <a:ext uri="{FF2B5EF4-FFF2-40B4-BE49-F238E27FC236}">
                <a16:creationId xmlns:a16="http://schemas.microsoft.com/office/drawing/2014/main" id="{0859DD23-7090-41DC-AEF4-25CC6714360B}"/>
              </a:ext>
            </a:extLst>
          </p:cNvPr>
          <p:cNvSpPr>
            <a:spLocks noGrp="1"/>
          </p:cNvSpPr>
          <p:nvPr>
            <p:ph type="ftr" sz="quarter" idx="5"/>
          </p:nvPr>
        </p:nvSpPr>
        <p:spPr/>
        <p:txBody>
          <a:bodyPr/>
          <a:lstStyle/>
          <a:p>
            <a:r>
              <a:rPr lang="en-US"/>
              <a:t>LWV - PWFA 2021</a:t>
            </a:r>
            <a:endParaRPr lang="en-US" dirty="0"/>
          </a:p>
        </p:txBody>
      </p:sp>
      <p:sp>
        <p:nvSpPr>
          <p:cNvPr id="7" name="Rectangle 6">
            <a:extLst>
              <a:ext uri="{FF2B5EF4-FFF2-40B4-BE49-F238E27FC236}">
                <a16:creationId xmlns:a16="http://schemas.microsoft.com/office/drawing/2014/main" id="{22E059B6-F36A-4AA4-B86C-355B2142B39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1F754-C76C-449E-B74E-98E7E6713152}"/>
              </a:ext>
            </a:extLst>
          </p:cNvPr>
          <p:cNvSpPr>
            <a:spLocks noGrp="1"/>
          </p:cNvSpPr>
          <p:nvPr>
            <p:ph type="title"/>
          </p:nvPr>
        </p:nvSpPr>
        <p:spPr>
          <a:xfrm>
            <a:off x="1671574" y="189674"/>
            <a:ext cx="5800851" cy="677108"/>
          </a:xfrm>
        </p:spPr>
        <p:txBody>
          <a:bodyPr/>
          <a:lstStyle/>
          <a:p>
            <a:r>
              <a:rPr lang="en-US" dirty="0"/>
              <a:t>Structure of the LWVUS </a:t>
            </a:r>
          </a:p>
        </p:txBody>
      </p:sp>
      <p:sp>
        <p:nvSpPr>
          <p:cNvPr id="3" name="Text Placeholder 2">
            <a:extLst>
              <a:ext uri="{FF2B5EF4-FFF2-40B4-BE49-F238E27FC236}">
                <a16:creationId xmlns:a16="http://schemas.microsoft.com/office/drawing/2014/main" id="{E869C09D-4833-4C78-918F-98098A2CCEF1}"/>
              </a:ext>
            </a:extLst>
          </p:cNvPr>
          <p:cNvSpPr>
            <a:spLocks noGrp="1"/>
          </p:cNvSpPr>
          <p:nvPr>
            <p:ph type="body" idx="1"/>
          </p:nvPr>
        </p:nvSpPr>
        <p:spPr>
          <a:xfrm>
            <a:off x="501031" y="1371599"/>
            <a:ext cx="3842370" cy="984885"/>
          </a:xfrm>
        </p:spPr>
        <p:txBody>
          <a:bodyPr/>
          <a:lstStyle/>
          <a:p>
            <a:pPr algn="ctr"/>
            <a:r>
              <a:rPr lang="en-US" dirty="0"/>
              <a:t>50 States, DC, 2 overseas, and ILOs </a:t>
            </a:r>
          </a:p>
        </p:txBody>
      </p:sp>
      <p:sp>
        <p:nvSpPr>
          <p:cNvPr id="4" name="Footer Placeholder 3">
            <a:extLst>
              <a:ext uri="{FF2B5EF4-FFF2-40B4-BE49-F238E27FC236}">
                <a16:creationId xmlns:a16="http://schemas.microsoft.com/office/drawing/2014/main" id="{56A6C330-F82B-4051-A2EF-ED5004E089E0}"/>
              </a:ext>
            </a:extLst>
          </p:cNvPr>
          <p:cNvSpPr>
            <a:spLocks noGrp="1"/>
          </p:cNvSpPr>
          <p:nvPr>
            <p:ph type="ftr" sz="quarter" idx="5"/>
          </p:nvPr>
        </p:nvSpPr>
        <p:spPr/>
        <p:txBody>
          <a:bodyPr/>
          <a:lstStyle/>
          <a:p>
            <a:r>
              <a:rPr lang="en-US" dirty="0"/>
              <a:t>LWV - PWFA 2021</a:t>
            </a:r>
          </a:p>
        </p:txBody>
      </p:sp>
      <p:sp>
        <p:nvSpPr>
          <p:cNvPr id="5" name="Oval 4">
            <a:extLst>
              <a:ext uri="{FF2B5EF4-FFF2-40B4-BE49-F238E27FC236}">
                <a16:creationId xmlns:a16="http://schemas.microsoft.com/office/drawing/2014/main" id="{D4DE3127-6E34-4936-8626-E43781FD65B6}"/>
              </a:ext>
            </a:extLst>
          </p:cNvPr>
          <p:cNvSpPr/>
          <p:nvPr/>
        </p:nvSpPr>
        <p:spPr>
          <a:xfrm>
            <a:off x="685800" y="2667000"/>
            <a:ext cx="2971800" cy="2590779"/>
          </a:xfrm>
          <a:prstGeom prst="ellipse">
            <a:avLst/>
          </a:prstGeom>
          <a:solidFill>
            <a:srgbClr val="FF0000">
              <a:alpha val="9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r>
              <a:rPr lang="en-US" sz="2800" b="1" dirty="0"/>
              <a:t>League of Women Voters</a:t>
            </a:r>
          </a:p>
          <a:p>
            <a:pPr algn="ctr"/>
            <a:r>
              <a:rPr lang="en-US" sz="2800" b="1" dirty="0"/>
              <a:t>US</a:t>
            </a:r>
          </a:p>
          <a:p>
            <a:pPr algn="ctr"/>
            <a:endParaRPr lang="en-US" dirty="0"/>
          </a:p>
          <a:p>
            <a:pPr algn="ctr"/>
            <a:endParaRPr lang="en-US" dirty="0"/>
          </a:p>
        </p:txBody>
      </p:sp>
      <p:sp>
        <p:nvSpPr>
          <p:cNvPr id="15" name="TextBox 14">
            <a:extLst>
              <a:ext uri="{FF2B5EF4-FFF2-40B4-BE49-F238E27FC236}">
                <a16:creationId xmlns:a16="http://schemas.microsoft.com/office/drawing/2014/main" id="{F0F4B616-A1DA-4687-B090-84EDCC1939BD}"/>
              </a:ext>
            </a:extLst>
          </p:cNvPr>
          <p:cNvSpPr txBox="1"/>
          <p:nvPr/>
        </p:nvSpPr>
        <p:spPr>
          <a:xfrm>
            <a:off x="-171089" y="5395590"/>
            <a:ext cx="6206129" cy="972574"/>
          </a:xfrm>
          <a:prstGeom prst="rect">
            <a:avLst/>
          </a:prstGeom>
          <a:noFill/>
        </p:spPr>
        <p:txBody>
          <a:bodyPr wrap="square">
            <a:spAutoFit/>
          </a:bodyPr>
          <a:lstStyle/>
          <a:p>
            <a:pPr marL="355600" marR="1218565" algn="ctr">
              <a:lnSpc>
                <a:spcPts val="3470"/>
              </a:lnSpc>
              <a:spcBef>
                <a:spcPts val="520"/>
              </a:spcBef>
            </a:pPr>
            <a:r>
              <a:rPr lang="en-US" sz="2800" spc="-35" dirty="0">
                <a:latin typeface="Calibri"/>
                <a:cs typeface="Calibri"/>
              </a:rPr>
              <a:t>Question:  where are the 2 overseas chapters?</a:t>
            </a:r>
          </a:p>
        </p:txBody>
      </p:sp>
      <p:grpSp>
        <p:nvGrpSpPr>
          <p:cNvPr id="13" name="Group 12">
            <a:extLst>
              <a:ext uri="{FF2B5EF4-FFF2-40B4-BE49-F238E27FC236}">
                <a16:creationId xmlns:a16="http://schemas.microsoft.com/office/drawing/2014/main" id="{88EF612E-53C1-4406-B1BB-8DBD3C36CDAB}"/>
              </a:ext>
            </a:extLst>
          </p:cNvPr>
          <p:cNvGrpSpPr/>
          <p:nvPr/>
        </p:nvGrpSpPr>
        <p:grpSpPr>
          <a:xfrm>
            <a:off x="4919071" y="2312444"/>
            <a:ext cx="3081929" cy="3478756"/>
            <a:chOff x="4919071" y="1474244"/>
            <a:chExt cx="3081929" cy="3478756"/>
          </a:xfrm>
        </p:grpSpPr>
        <p:sp>
          <p:nvSpPr>
            <p:cNvPr id="9" name="Oval 8">
              <a:extLst>
                <a:ext uri="{FF2B5EF4-FFF2-40B4-BE49-F238E27FC236}">
                  <a16:creationId xmlns:a16="http://schemas.microsoft.com/office/drawing/2014/main" id="{6DD16EE3-5BCB-48E8-865A-15507B6451F8}"/>
                </a:ext>
              </a:extLst>
            </p:cNvPr>
            <p:cNvSpPr/>
            <p:nvPr/>
          </p:nvSpPr>
          <p:spPr>
            <a:xfrm>
              <a:off x="5791200" y="2502788"/>
              <a:ext cx="1371600" cy="115481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ILO</a:t>
              </a:r>
            </a:p>
            <a:p>
              <a:pPr algn="ctr"/>
              <a:r>
                <a:rPr lang="en-US" b="1" dirty="0">
                  <a:solidFill>
                    <a:schemeClr val="tx1"/>
                  </a:solidFill>
                </a:rPr>
                <a:t>NCA</a:t>
              </a:r>
            </a:p>
          </p:txBody>
        </p:sp>
        <p:sp>
          <p:nvSpPr>
            <p:cNvPr id="10" name="Oval 9">
              <a:extLst>
                <a:ext uri="{FF2B5EF4-FFF2-40B4-BE49-F238E27FC236}">
                  <a16:creationId xmlns:a16="http://schemas.microsoft.com/office/drawing/2014/main" id="{5E2CEB06-207E-4848-B8FC-95825BFC061E}"/>
                </a:ext>
              </a:extLst>
            </p:cNvPr>
            <p:cNvSpPr/>
            <p:nvPr/>
          </p:nvSpPr>
          <p:spPr>
            <a:xfrm>
              <a:off x="6629400" y="1474244"/>
              <a:ext cx="1371600" cy="1295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State</a:t>
              </a:r>
              <a:endParaRPr lang="en-US" b="1" dirty="0"/>
            </a:p>
            <a:p>
              <a:pPr algn="ctr"/>
              <a:r>
                <a:rPr lang="en-US" sz="2000" b="1" dirty="0"/>
                <a:t>MD</a:t>
              </a:r>
            </a:p>
          </p:txBody>
        </p:sp>
        <p:sp>
          <p:nvSpPr>
            <p:cNvPr id="11" name="Oval 10">
              <a:extLst>
                <a:ext uri="{FF2B5EF4-FFF2-40B4-BE49-F238E27FC236}">
                  <a16:creationId xmlns:a16="http://schemas.microsoft.com/office/drawing/2014/main" id="{FA17FABA-DC44-46A8-BCF5-DD89724A1281}"/>
                </a:ext>
              </a:extLst>
            </p:cNvPr>
            <p:cNvSpPr/>
            <p:nvPr/>
          </p:nvSpPr>
          <p:spPr>
            <a:xfrm>
              <a:off x="5791200" y="3657600"/>
              <a:ext cx="1371600" cy="1295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DC</a:t>
              </a:r>
              <a:endParaRPr lang="en-US" b="1" dirty="0"/>
            </a:p>
          </p:txBody>
        </p:sp>
        <p:sp>
          <p:nvSpPr>
            <p:cNvPr id="12" name="Oval 11">
              <a:extLst>
                <a:ext uri="{FF2B5EF4-FFF2-40B4-BE49-F238E27FC236}">
                  <a16:creationId xmlns:a16="http://schemas.microsoft.com/office/drawing/2014/main" id="{BABA390C-52B7-4A2F-9475-A5CC448714C4}"/>
                </a:ext>
              </a:extLst>
            </p:cNvPr>
            <p:cNvSpPr/>
            <p:nvPr/>
          </p:nvSpPr>
          <p:spPr>
            <a:xfrm>
              <a:off x="4919071" y="1474244"/>
              <a:ext cx="1371600" cy="1295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State</a:t>
              </a:r>
            </a:p>
            <a:p>
              <a:pPr algn="ctr"/>
              <a:r>
                <a:rPr lang="en-US" sz="2000" b="1" dirty="0"/>
                <a:t>VA</a:t>
              </a:r>
            </a:p>
          </p:txBody>
        </p:sp>
      </p:grpSp>
      <p:sp>
        <p:nvSpPr>
          <p:cNvPr id="14" name="object 4">
            <a:extLst>
              <a:ext uri="{FF2B5EF4-FFF2-40B4-BE49-F238E27FC236}">
                <a16:creationId xmlns:a16="http://schemas.microsoft.com/office/drawing/2014/main" id="{39E39B57-D5B8-4B0E-BB61-949F20F07BB4}"/>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1266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1" y="464312"/>
            <a:ext cx="5486400" cy="1367041"/>
          </a:xfrm>
          <a:prstGeom prst="rect">
            <a:avLst/>
          </a:prstGeom>
        </p:spPr>
        <p:txBody>
          <a:bodyPr vert="horz" wrap="square" lIns="0" tIns="12700" rIns="0" bIns="0" rtlCol="0">
            <a:spAutoFit/>
          </a:bodyPr>
          <a:lstStyle/>
          <a:p>
            <a:pPr marL="12700" algn="ctr">
              <a:lnSpc>
                <a:spcPct val="100000"/>
              </a:lnSpc>
              <a:spcBef>
                <a:spcPts val="100"/>
              </a:spcBef>
            </a:pPr>
            <a:r>
              <a:rPr spc="-90" dirty="0"/>
              <a:t>LWV</a:t>
            </a:r>
            <a:r>
              <a:rPr spc="-65" dirty="0"/>
              <a:t> </a:t>
            </a:r>
            <a:r>
              <a:rPr lang="en-US" spc="-65" dirty="0"/>
              <a:t>US </a:t>
            </a:r>
            <a:r>
              <a:rPr lang="en-US" dirty="0"/>
              <a:t>Role In League Structure</a:t>
            </a:r>
            <a:endParaRPr dirty="0"/>
          </a:p>
        </p:txBody>
      </p:sp>
      <p:sp>
        <p:nvSpPr>
          <p:cNvPr id="3" name="object 3"/>
          <p:cNvSpPr txBox="1"/>
          <p:nvPr/>
        </p:nvSpPr>
        <p:spPr>
          <a:xfrm>
            <a:off x="1066800" y="1709420"/>
            <a:ext cx="7451724" cy="4362733"/>
          </a:xfrm>
          <a:prstGeom prst="rect">
            <a:avLst/>
          </a:prstGeom>
        </p:spPr>
        <p:txBody>
          <a:bodyPr vert="horz" wrap="square" lIns="0" tIns="66040" rIns="0" bIns="0" rtlCol="0">
            <a:spAutoFit/>
          </a:bodyPr>
          <a:lstStyle/>
          <a:p>
            <a:pPr marL="355600" marR="1218565">
              <a:lnSpc>
                <a:spcPts val="3470"/>
              </a:lnSpc>
              <a:spcBef>
                <a:spcPts val="520"/>
              </a:spcBef>
            </a:pPr>
            <a:endParaRPr lang="en-US" sz="3200" dirty="0">
              <a:latin typeface="Calibri"/>
              <a:cs typeface="Calibri"/>
            </a:endParaRPr>
          </a:p>
          <a:p>
            <a:pPr marL="355600" marR="1218565" algn="ctr">
              <a:lnSpc>
                <a:spcPts val="3470"/>
              </a:lnSpc>
              <a:spcBef>
                <a:spcPts val="520"/>
              </a:spcBef>
            </a:pPr>
            <a:r>
              <a:rPr sz="3200" dirty="0">
                <a:latin typeface="Calibri"/>
                <a:cs typeface="Calibri"/>
              </a:rPr>
              <a:t>The </a:t>
            </a:r>
            <a:r>
              <a:rPr lang="en-US" sz="3200" dirty="0">
                <a:latin typeface="Calibri"/>
                <a:cs typeface="Calibri"/>
              </a:rPr>
              <a:t>US </a:t>
            </a:r>
            <a:r>
              <a:rPr sz="3200" dirty="0">
                <a:latin typeface="Calibri"/>
                <a:cs typeface="Calibri"/>
              </a:rPr>
              <a:t>League </a:t>
            </a:r>
            <a:r>
              <a:rPr sz="3200" spc="-5" dirty="0">
                <a:latin typeface="Calibri"/>
                <a:cs typeface="Calibri"/>
              </a:rPr>
              <a:t>of </a:t>
            </a:r>
            <a:r>
              <a:rPr sz="3200" spc="-30" dirty="0">
                <a:latin typeface="Calibri"/>
                <a:cs typeface="Calibri"/>
              </a:rPr>
              <a:t>Women </a:t>
            </a:r>
            <a:r>
              <a:rPr sz="3200" spc="-35" dirty="0">
                <a:latin typeface="Calibri"/>
                <a:cs typeface="Calibri"/>
              </a:rPr>
              <a:t>Voters® </a:t>
            </a:r>
            <a:r>
              <a:rPr lang="en-US" sz="3200" spc="-35" dirty="0">
                <a:latin typeface="Calibri"/>
                <a:cs typeface="Calibri"/>
              </a:rPr>
              <a:t>has chapters in the 50 states, DC and </a:t>
            </a:r>
            <a:r>
              <a:rPr lang="en-US" sz="3200" spc="-35" dirty="0">
                <a:solidFill>
                  <a:srgbClr val="FF0000"/>
                </a:solidFill>
                <a:latin typeface="Calibri"/>
                <a:cs typeface="Calibri"/>
              </a:rPr>
              <a:t>Hong Kong and the US Virgin Islands</a:t>
            </a:r>
          </a:p>
          <a:p>
            <a:pPr marL="355600" marR="1218565" algn="ctr">
              <a:lnSpc>
                <a:spcPts val="3470"/>
              </a:lnSpc>
              <a:spcBef>
                <a:spcPts val="520"/>
              </a:spcBef>
            </a:pPr>
            <a:endParaRPr lang="en-US" sz="3200" spc="-35" dirty="0">
              <a:solidFill>
                <a:srgbClr val="FF0000"/>
              </a:solidFill>
              <a:latin typeface="Calibri"/>
              <a:cs typeface="Calibri"/>
            </a:endParaRPr>
          </a:p>
          <a:p>
            <a:pPr marL="355600" marR="1218565" algn="ctr">
              <a:lnSpc>
                <a:spcPts val="3470"/>
              </a:lnSpc>
              <a:spcBef>
                <a:spcPts val="520"/>
              </a:spcBef>
            </a:pPr>
            <a:r>
              <a:rPr lang="en-US" sz="3200" b="1" spc="-35" dirty="0">
                <a:solidFill>
                  <a:schemeClr val="accent1">
                    <a:lumMod val="75000"/>
                  </a:schemeClr>
                </a:solidFill>
                <a:latin typeface="Calibri"/>
                <a:cs typeface="Calibri"/>
              </a:rPr>
              <a:t>Yes, there is a Hong Kong chapter devoted to Americans overseas!</a:t>
            </a:r>
          </a:p>
          <a:p>
            <a:pPr marL="355600" marR="1218565">
              <a:lnSpc>
                <a:spcPts val="3470"/>
              </a:lnSpc>
              <a:spcBef>
                <a:spcPts val="520"/>
              </a:spcBef>
            </a:pPr>
            <a:endParaRPr lang="en-US" sz="3200" dirty="0">
              <a:latin typeface="Calibri"/>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5</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653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7401" y="464312"/>
            <a:ext cx="5943600" cy="1367041"/>
          </a:xfrm>
          <a:prstGeom prst="rect">
            <a:avLst/>
          </a:prstGeom>
        </p:spPr>
        <p:txBody>
          <a:bodyPr vert="horz" wrap="square" lIns="0" tIns="12700" rIns="0" bIns="0" rtlCol="0">
            <a:spAutoFit/>
          </a:bodyPr>
          <a:lstStyle/>
          <a:p>
            <a:pPr marL="12700" algn="ctr">
              <a:lnSpc>
                <a:spcPct val="100000"/>
              </a:lnSpc>
              <a:spcBef>
                <a:spcPts val="100"/>
              </a:spcBef>
            </a:pPr>
            <a:r>
              <a:rPr lang="en-US" spc="-90" dirty="0"/>
              <a:t>LWV</a:t>
            </a:r>
            <a:r>
              <a:rPr lang="en-US" spc="-65" dirty="0"/>
              <a:t> VA </a:t>
            </a:r>
            <a:r>
              <a:rPr lang="en-US" dirty="0"/>
              <a:t>Role In League Structure</a:t>
            </a:r>
            <a:endParaRPr dirty="0"/>
          </a:p>
        </p:txBody>
      </p:sp>
      <p:sp>
        <p:nvSpPr>
          <p:cNvPr id="3" name="object 3"/>
          <p:cNvSpPr txBox="1"/>
          <p:nvPr/>
        </p:nvSpPr>
        <p:spPr>
          <a:xfrm>
            <a:off x="228601" y="1698073"/>
            <a:ext cx="8915399" cy="4011163"/>
          </a:xfrm>
          <a:prstGeom prst="rect">
            <a:avLst/>
          </a:prstGeom>
        </p:spPr>
        <p:txBody>
          <a:bodyPr vert="horz" wrap="square" lIns="0" tIns="66040" rIns="0" bIns="0" rtlCol="0">
            <a:spAutoFit/>
          </a:bodyPr>
          <a:lstStyle/>
          <a:p>
            <a:pPr marL="355600" marR="1218565" algn="ctr">
              <a:lnSpc>
                <a:spcPts val="3470"/>
              </a:lnSpc>
              <a:spcBef>
                <a:spcPts val="520"/>
              </a:spcBef>
            </a:pPr>
            <a:endParaRPr lang="en-US" sz="3200" dirty="0">
              <a:latin typeface="Calibri"/>
              <a:cs typeface="Calibri"/>
            </a:endParaRPr>
          </a:p>
          <a:p>
            <a:pPr marL="355600" marR="1218565" algn="ctr">
              <a:lnSpc>
                <a:spcPts val="3470"/>
              </a:lnSpc>
              <a:spcBef>
                <a:spcPts val="520"/>
              </a:spcBef>
            </a:pPr>
            <a:r>
              <a:rPr sz="3200" dirty="0">
                <a:latin typeface="Calibri"/>
                <a:cs typeface="Calibri"/>
              </a:rPr>
              <a:t>The </a:t>
            </a:r>
            <a:r>
              <a:rPr lang="en-US" sz="3200" dirty="0">
                <a:latin typeface="Calibri"/>
                <a:cs typeface="Calibri"/>
              </a:rPr>
              <a:t>VA State </a:t>
            </a:r>
            <a:r>
              <a:rPr sz="3200" dirty="0">
                <a:latin typeface="Calibri"/>
                <a:cs typeface="Calibri"/>
              </a:rPr>
              <a:t>League </a:t>
            </a:r>
            <a:r>
              <a:rPr sz="3200" spc="-5" dirty="0">
                <a:latin typeface="Calibri"/>
                <a:cs typeface="Calibri"/>
              </a:rPr>
              <a:t>of </a:t>
            </a:r>
            <a:r>
              <a:rPr sz="3200" spc="-30" dirty="0">
                <a:latin typeface="Calibri"/>
                <a:cs typeface="Calibri"/>
              </a:rPr>
              <a:t>Women </a:t>
            </a:r>
            <a:r>
              <a:rPr sz="3200" spc="-35" dirty="0">
                <a:latin typeface="Calibri"/>
                <a:cs typeface="Calibri"/>
              </a:rPr>
              <a:t>Voters®</a:t>
            </a:r>
            <a:r>
              <a:rPr lang="en-US" sz="3200" spc="-35" dirty="0">
                <a:latin typeface="Calibri"/>
                <a:cs typeface="Calibri"/>
              </a:rPr>
              <a:t> has 16 leagues </a:t>
            </a:r>
          </a:p>
          <a:p>
            <a:pPr marL="355600" marR="1218565">
              <a:lnSpc>
                <a:spcPts val="3470"/>
              </a:lnSpc>
              <a:spcBef>
                <a:spcPts val="520"/>
              </a:spcBef>
            </a:pPr>
            <a:r>
              <a:rPr lang="en-US" sz="2800" spc="-35" dirty="0">
                <a:latin typeface="Calibri"/>
                <a:cs typeface="Calibri"/>
              </a:rPr>
              <a:t>14 chapters and</a:t>
            </a:r>
          </a:p>
          <a:p>
            <a:pPr marL="355600" marR="1218565">
              <a:lnSpc>
                <a:spcPts val="3470"/>
              </a:lnSpc>
              <a:spcBef>
                <a:spcPts val="520"/>
              </a:spcBef>
            </a:pPr>
            <a:r>
              <a:rPr lang="en-US" sz="2800" spc="-35" dirty="0">
                <a:latin typeface="Calibri"/>
                <a:cs typeface="Calibri"/>
              </a:rPr>
              <a:t>2 State Affiliates</a:t>
            </a:r>
          </a:p>
          <a:p>
            <a:pPr marL="355600" marR="1218565">
              <a:lnSpc>
                <a:spcPts val="3470"/>
              </a:lnSpc>
              <a:spcBef>
                <a:spcPts val="520"/>
              </a:spcBef>
            </a:pPr>
            <a:r>
              <a:rPr lang="en-US" sz="2800" spc="-35" dirty="0">
                <a:latin typeface="Calibri"/>
                <a:cs typeface="Calibri"/>
              </a:rPr>
              <a:t>	LWV of Middle Peninsula</a:t>
            </a:r>
          </a:p>
          <a:p>
            <a:pPr marL="355600" marR="1218565">
              <a:lnSpc>
                <a:spcPts val="3470"/>
              </a:lnSpc>
              <a:spcBef>
                <a:spcPts val="520"/>
              </a:spcBef>
            </a:pPr>
            <a:r>
              <a:rPr lang="en-US" sz="2800" spc="-35" dirty="0">
                <a:latin typeface="Calibri"/>
                <a:cs typeface="Calibri"/>
              </a:rPr>
              <a:t>	LWV of Peninsula</a:t>
            </a:r>
            <a:endParaRPr lang="en-US" sz="3200" spc="-35" dirty="0">
              <a:latin typeface="Calibri"/>
              <a:cs typeface="Calibri"/>
            </a:endParaRPr>
          </a:p>
          <a:p>
            <a:pPr marL="355600" marR="1218565">
              <a:lnSpc>
                <a:spcPts val="3470"/>
              </a:lnSpc>
              <a:spcBef>
                <a:spcPts val="520"/>
              </a:spcBef>
            </a:pPr>
            <a:r>
              <a:rPr lang="en-US" sz="2400" spc="-35" dirty="0">
                <a:latin typeface="Calibri"/>
                <a:cs typeface="Calibri"/>
              </a:rPr>
              <a:t>Question:  How many Leagues are there in total? </a:t>
            </a:r>
            <a:endParaRPr lang="en-US" sz="3200" spc="-35" dirty="0">
              <a:latin typeface="Calibri"/>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6</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8308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Diagonal Corners Snipped 5">
            <a:extLst>
              <a:ext uri="{FF2B5EF4-FFF2-40B4-BE49-F238E27FC236}">
                <a16:creationId xmlns:a16="http://schemas.microsoft.com/office/drawing/2014/main" id="{E5617A2D-6D04-4374-AC2E-D7CB267DBD89}"/>
              </a:ext>
            </a:extLst>
          </p:cNvPr>
          <p:cNvSpPr/>
          <p:nvPr/>
        </p:nvSpPr>
        <p:spPr>
          <a:xfrm>
            <a:off x="6018921" y="2667000"/>
            <a:ext cx="251460" cy="528935"/>
          </a:xfrm>
          <a:prstGeom prst="snip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752B78A4-8174-4FE5-8C83-67F2DA1E44B6}"/>
              </a:ext>
            </a:extLst>
          </p:cNvPr>
          <p:cNvSpPr>
            <a:spLocks noGrp="1"/>
          </p:cNvSpPr>
          <p:nvPr>
            <p:ph type="ftr" sz="quarter" idx="5"/>
          </p:nvPr>
        </p:nvSpPr>
        <p:spPr/>
        <p:txBody>
          <a:bodyPr/>
          <a:lstStyle/>
          <a:p>
            <a:r>
              <a:rPr lang="en-US"/>
              <a:t>LWV - PWFA 2021</a:t>
            </a:r>
          </a:p>
        </p:txBody>
      </p:sp>
      <p:sp>
        <p:nvSpPr>
          <p:cNvPr id="4" name="Rectangle 3">
            <a:extLst>
              <a:ext uri="{FF2B5EF4-FFF2-40B4-BE49-F238E27FC236}">
                <a16:creationId xmlns:a16="http://schemas.microsoft.com/office/drawing/2014/main" id="{A876AFF9-B4D6-46C4-9DF6-59ECCA21F593}"/>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9EEAE909-6EF0-40C1-9584-6A1A17744087}"/>
              </a:ext>
            </a:extLst>
          </p:cNvPr>
          <p:cNvSpPr txBox="1"/>
          <p:nvPr/>
        </p:nvSpPr>
        <p:spPr>
          <a:xfrm>
            <a:off x="6705600" y="1676400"/>
            <a:ext cx="2057400" cy="461665"/>
          </a:xfrm>
          <a:prstGeom prst="rect">
            <a:avLst/>
          </a:prstGeom>
          <a:solidFill>
            <a:srgbClr val="FFFF00"/>
          </a:solidFill>
        </p:spPr>
        <p:txBody>
          <a:bodyPr wrap="square" rtlCol="0">
            <a:spAutoFit/>
          </a:bodyPr>
          <a:lstStyle/>
          <a:p>
            <a:r>
              <a:rPr lang="en-US" sz="1200" b="1" dirty="0"/>
              <a:t>League of Women Voters of Prince William-Fauquier Area</a:t>
            </a:r>
          </a:p>
        </p:txBody>
      </p:sp>
      <p:cxnSp>
        <p:nvCxnSpPr>
          <p:cNvPr id="8" name="Straight Arrow Connector 7">
            <a:extLst>
              <a:ext uri="{FF2B5EF4-FFF2-40B4-BE49-F238E27FC236}">
                <a16:creationId xmlns:a16="http://schemas.microsoft.com/office/drawing/2014/main" id="{C7126415-9107-434D-8E39-713FA5E4DC26}"/>
              </a:ext>
            </a:extLst>
          </p:cNvPr>
          <p:cNvCxnSpPr>
            <a:cxnSpLocks/>
            <a:endCxn id="6" idx="2"/>
          </p:cNvCxnSpPr>
          <p:nvPr/>
        </p:nvCxnSpPr>
        <p:spPr>
          <a:xfrm flipH="1">
            <a:off x="6018921" y="2138065"/>
            <a:ext cx="1448680" cy="79340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2" name="Straight Arrow Connector 11">
            <a:extLst>
              <a:ext uri="{FF2B5EF4-FFF2-40B4-BE49-F238E27FC236}">
                <a16:creationId xmlns:a16="http://schemas.microsoft.com/office/drawing/2014/main" id="{0D6B739E-67AF-425D-88E0-38BF3EB84D0D}"/>
              </a:ext>
            </a:extLst>
          </p:cNvPr>
          <p:cNvCxnSpPr>
            <a:cxnSpLocks/>
          </p:cNvCxnSpPr>
          <p:nvPr/>
        </p:nvCxnSpPr>
        <p:spPr>
          <a:xfrm flipH="1">
            <a:off x="6115050" y="2138065"/>
            <a:ext cx="1352551" cy="9256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3" name="Rectangle: Diagonal Corners Snipped 12">
            <a:extLst>
              <a:ext uri="{FF2B5EF4-FFF2-40B4-BE49-F238E27FC236}">
                <a16:creationId xmlns:a16="http://schemas.microsoft.com/office/drawing/2014/main" id="{F0891681-2816-4EFE-908D-7FD03C3630DB}"/>
              </a:ext>
            </a:extLst>
          </p:cNvPr>
          <p:cNvSpPr/>
          <p:nvPr/>
        </p:nvSpPr>
        <p:spPr>
          <a:xfrm>
            <a:off x="3962400" y="4495800"/>
            <a:ext cx="304800" cy="381000"/>
          </a:xfrm>
          <a:prstGeom prst="snip2DiagRect">
            <a:avLst/>
          </a:prstGeom>
          <a:solidFill>
            <a:srgbClr val="7030A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FAB4B4B-C3B1-48CE-A0E4-2F54546B49EC}"/>
              </a:ext>
            </a:extLst>
          </p:cNvPr>
          <p:cNvSpPr txBox="1"/>
          <p:nvPr/>
        </p:nvSpPr>
        <p:spPr>
          <a:xfrm>
            <a:off x="609600" y="4415253"/>
            <a:ext cx="2057400" cy="461665"/>
          </a:xfrm>
          <a:prstGeom prst="rect">
            <a:avLst/>
          </a:prstGeom>
          <a:solidFill>
            <a:schemeClr val="accent1">
              <a:lumMod val="60000"/>
              <a:lumOff val="40000"/>
            </a:schemeClr>
          </a:solidFill>
        </p:spPr>
        <p:txBody>
          <a:bodyPr wrap="square" rtlCol="0">
            <a:spAutoFit/>
          </a:bodyPr>
          <a:lstStyle/>
          <a:p>
            <a:r>
              <a:rPr lang="en-US" sz="1200" b="1" dirty="0"/>
              <a:t>League of Women Voters of Roanoke Valley</a:t>
            </a:r>
          </a:p>
        </p:txBody>
      </p:sp>
      <p:cxnSp>
        <p:nvCxnSpPr>
          <p:cNvPr id="15" name="Straight Arrow Connector 14">
            <a:extLst>
              <a:ext uri="{FF2B5EF4-FFF2-40B4-BE49-F238E27FC236}">
                <a16:creationId xmlns:a16="http://schemas.microsoft.com/office/drawing/2014/main" id="{CB04A1FE-34F9-435D-B6FF-05E445FEFFEF}"/>
              </a:ext>
            </a:extLst>
          </p:cNvPr>
          <p:cNvCxnSpPr>
            <a:cxnSpLocks/>
            <a:endCxn id="13" idx="2"/>
          </p:cNvCxnSpPr>
          <p:nvPr/>
        </p:nvCxnSpPr>
        <p:spPr>
          <a:xfrm flipV="1">
            <a:off x="2133600" y="4686300"/>
            <a:ext cx="1828800" cy="1905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8" name="Rectangle 17">
            <a:extLst>
              <a:ext uri="{FF2B5EF4-FFF2-40B4-BE49-F238E27FC236}">
                <a16:creationId xmlns:a16="http://schemas.microsoft.com/office/drawing/2014/main" id="{C96883F8-3548-4230-9B97-B0EDBD0828FD}"/>
              </a:ext>
            </a:extLst>
          </p:cNvPr>
          <p:cNvSpPr/>
          <p:nvPr/>
        </p:nvSpPr>
        <p:spPr>
          <a:xfrm>
            <a:off x="3125080" y="2362200"/>
            <a:ext cx="68492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bject 4">
            <a:extLst>
              <a:ext uri="{FF2B5EF4-FFF2-40B4-BE49-F238E27FC236}">
                <a16:creationId xmlns:a16="http://schemas.microsoft.com/office/drawing/2014/main" id="{08FD0B33-33EC-4473-929D-CFA3C35B0063}"/>
              </a:ext>
            </a:extLst>
          </p:cNvPr>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7401" y="464312"/>
            <a:ext cx="6248400" cy="689932"/>
          </a:xfrm>
          <a:prstGeom prst="rect">
            <a:avLst/>
          </a:prstGeom>
        </p:spPr>
        <p:txBody>
          <a:bodyPr vert="horz" wrap="square" lIns="0" tIns="12700" rIns="0" bIns="0" rtlCol="0">
            <a:spAutoFit/>
          </a:bodyPr>
          <a:lstStyle/>
          <a:p>
            <a:pPr marL="12700" algn="ctr">
              <a:lnSpc>
                <a:spcPct val="100000"/>
              </a:lnSpc>
              <a:spcBef>
                <a:spcPts val="100"/>
              </a:spcBef>
            </a:pPr>
            <a:r>
              <a:rPr lang="en-US" spc="-90" dirty="0"/>
              <a:t>LWV</a:t>
            </a:r>
            <a:r>
              <a:rPr lang="en-US" spc="-65" dirty="0"/>
              <a:t>-PWFA</a:t>
            </a:r>
            <a:endParaRPr dirty="0"/>
          </a:p>
        </p:txBody>
      </p:sp>
      <p:sp>
        <p:nvSpPr>
          <p:cNvPr id="3" name="object 3"/>
          <p:cNvSpPr txBox="1"/>
          <p:nvPr/>
        </p:nvSpPr>
        <p:spPr>
          <a:xfrm>
            <a:off x="535940" y="1709420"/>
            <a:ext cx="8531860" cy="4490973"/>
          </a:xfrm>
          <a:prstGeom prst="rect">
            <a:avLst/>
          </a:prstGeom>
        </p:spPr>
        <p:txBody>
          <a:bodyPr vert="horz" wrap="square" lIns="0" tIns="66040" rIns="0" bIns="0" rtlCol="0">
            <a:spAutoFit/>
          </a:bodyPr>
          <a:lstStyle/>
          <a:p>
            <a:pPr marL="355600" marR="1218565" algn="ctr">
              <a:lnSpc>
                <a:spcPts val="3470"/>
              </a:lnSpc>
              <a:spcBef>
                <a:spcPts val="520"/>
              </a:spcBef>
            </a:pPr>
            <a:r>
              <a:rPr sz="3200" b="1" dirty="0">
                <a:solidFill>
                  <a:srgbClr val="FF0000"/>
                </a:solidFill>
                <a:latin typeface="Calibri"/>
                <a:cs typeface="Calibri"/>
              </a:rPr>
              <a:t>The League </a:t>
            </a:r>
            <a:r>
              <a:rPr sz="3200" b="1" spc="-5" dirty="0">
                <a:solidFill>
                  <a:srgbClr val="FF0000"/>
                </a:solidFill>
                <a:latin typeface="Calibri"/>
                <a:cs typeface="Calibri"/>
              </a:rPr>
              <a:t>of </a:t>
            </a:r>
            <a:r>
              <a:rPr sz="3200" b="1" spc="-30" dirty="0">
                <a:solidFill>
                  <a:srgbClr val="FF0000"/>
                </a:solidFill>
                <a:latin typeface="Calibri"/>
                <a:cs typeface="Calibri"/>
              </a:rPr>
              <a:t>Women </a:t>
            </a:r>
            <a:r>
              <a:rPr sz="3200" b="1" spc="-35" dirty="0">
                <a:solidFill>
                  <a:srgbClr val="FF0000"/>
                </a:solidFill>
                <a:latin typeface="Calibri"/>
                <a:cs typeface="Calibri"/>
              </a:rPr>
              <a:t>Voters® </a:t>
            </a:r>
            <a:endParaRPr lang="en-US" sz="3200" b="1" spc="-35" dirty="0">
              <a:solidFill>
                <a:srgbClr val="FF0000"/>
              </a:solidFill>
              <a:latin typeface="Calibri"/>
              <a:cs typeface="Calibri"/>
            </a:endParaRPr>
          </a:p>
          <a:p>
            <a:pPr marL="355600" marR="1218565" algn="ctr">
              <a:lnSpc>
                <a:spcPts val="3470"/>
              </a:lnSpc>
              <a:spcBef>
                <a:spcPts val="520"/>
              </a:spcBef>
            </a:pPr>
            <a:r>
              <a:rPr lang="en-US" sz="3200" b="1" dirty="0">
                <a:solidFill>
                  <a:srgbClr val="FF0000"/>
                </a:solidFill>
                <a:latin typeface="Calibri"/>
                <a:cs typeface="Calibri"/>
              </a:rPr>
              <a:t>Prince William-Fauquier Area  </a:t>
            </a:r>
          </a:p>
          <a:p>
            <a:pPr marL="355600" marR="1218565" algn="ctr">
              <a:lnSpc>
                <a:spcPts val="3470"/>
              </a:lnSpc>
              <a:spcBef>
                <a:spcPts val="520"/>
              </a:spcBef>
            </a:pPr>
            <a:r>
              <a:rPr lang="en-US" sz="3200" b="1" dirty="0">
                <a:solidFill>
                  <a:srgbClr val="FF0000"/>
                </a:solidFill>
                <a:latin typeface="Calibri"/>
                <a:cs typeface="Calibri"/>
              </a:rPr>
              <a:t>(our Name since 2021)</a:t>
            </a:r>
          </a:p>
          <a:p>
            <a:pPr marL="355600" marR="1218565" algn="ctr">
              <a:lnSpc>
                <a:spcPts val="3470"/>
              </a:lnSpc>
              <a:spcBef>
                <a:spcPts val="520"/>
              </a:spcBef>
            </a:pPr>
            <a:r>
              <a:rPr lang="en-US" sz="3200" dirty="0">
                <a:latin typeface="Calibri"/>
                <a:cs typeface="Calibri"/>
              </a:rPr>
              <a:t>encompassing Prince William and Fauquier Counties, and the cities of Manassas, Manassas Park, and</a:t>
            </a:r>
          </a:p>
          <a:p>
            <a:pPr marL="355600" marR="1218565" algn="ctr">
              <a:lnSpc>
                <a:spcPts val="3470"/>
              </a:lnSpc>
              <a:spcBef>
                <a:spcPts val="520"/>
              </a:spcBef>
            </a:pPr>
            <a:r>
              <a:rPr lang="en-US" sz="3200" dirty="0">
                <a:latin typeface="Calibri"/>
                <a:cs typeface="Calibri"/>
              </a:rPr>
              <a:t> Warrenton</a:t>
            </a:r>
          </a:p>
          <a:p>
            <a:pPr marL="355600" marR="1218565">
              <a:lnSpc>
                <a:spcPts val="3470"/>
              </a:lnSpc>
              <a:spcBef>
                <a:spcPts val="520"/>
              </a:spcBef>
            </a:pPr>
            <a:endParaRPr lang="en-US" sz="3200" dirty="0">
              <a:latin typeface="Calibri"/>
              <a:cs typeface="Calibri"/>
            </a:endParaRPr>
          </a:p>
          <a:p>
            <a:pPr marL="355600" marR="1218565">
              <a:lnSpc>
                <a:spcPts val="3470"/>
              </a:lnSpc>
              <a:spcBef>
                <a:spcPts val="520"/>
              </a:spcBef>
            </a:pPr>
            <a:endParaRPr sz="3200" dirty="0">
              <a:latin typeface="Calibri"/>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8</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98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7401" y="464312"/>
            <a:ext cx="6248400" cy="689932"/>
          </a:xfrm>
          <a:prstGeom prst="rect">
            <a:avLst/>
          </a:prstGeom>
        </p:spPr>
        <p:txBody>
          <a:bodyPr vert="horz" wrap="square" lIns="0" tIns="12700" rIns="0" bIns="0" rtlCol="0">
            <a:spAutoFit/>
          </a:bodyPr>
          <a:lstStyle/>
          <a:p>
            <a:pPr marL="12700" algn="ctr">
              <a:lnSpc>
                <a:spcPct val="100000"/>
              </a:lnSpc>
              <a:spcBef>
                <a:spcPts val="100"/>
              </a:spcBef>
            </a:pPr>
            <a:r>
              <a:rPr lang="en-US" spc="-90" dirty="0"/>
              <a:t>ILOs</a:t>
            </a:r>
            <a:endParaRPr dirty="0"/>
          </a:p>
        </p:txBody>
      </p:sp>
      <p:sp>
        <p:nvSpPr>
          <p:cNvPr id="3" name="object 3"/>
          <p:cNvSpPr txBox="1"/>
          <p:nvPr/>
        </p:nvSpPr>
        <p:spPr>
          <a:xfrm>
            <a:off x="535940" y="1709420"/>
            <a:ext cx="7982584" cy="2857001"/>
          </a:xfrm>
          <a:prstGeom prst="rect">
            <a:avLst/>
          </a:prstGeom>
        </p:spPr>
        <p:txBody>
          <a:bodyPr vert="horz" wrap="square" lIns="0" tIns="66040" rIns="0" bIns="0" rtlCol="0">
            <a:spAutoFit/>
          </a:bodyPr>
          <a:lstStyle/>
          <a:p>
            <a:pPr marL="355600" marR="1218565">
              <a:lnSpc>
                <a:spcPts val="3470"/>
              </a:lnSpc>
              <a:spcBef>
                <a:spcPts val="520"/>
              </a:spcBef>
            </a:pPr>
            <a:r>
              <a:rPr lang="en-US" sz="3200" dirty="0">
                <a:latin typeface="Calibri"/>
                <a:cs typeface="Calibri"/>
              </a:rPr>
              <a:t>Interleague organizations (ILOs) can be surrounding counties or states. They unite because of similar concerns.</a:t>
            </a:r>
          </a:p>
          <a:p>
            <a:pPr marL="355600" marR="1218565">
              <a:lnSpc>
                <a:spcPts val="3470"/>
              </a:lnSpc>
              <a:spcBef>
                <a:spcPts val="520"/>
              </a:spcBef>
            </a:pPr>
            <a:endParaRPr lang="en-US" sz="3200" dirty="0">
              <a:latin typeface="Calibri"/>
              <a:cs typeface="Calibri"/>
            </a:endParaRPr>
          </a:p>
          <a:p>
            <a:pPr marL="355600" marR="1218565">
              <a:lnSpc>
                <a:spcPts val="3470"/>
              </a:lnSpc>
              <a:spcBef>
                <a:spcPts val="520"/>
              </a:spcBef>
            </a:pPr>
            <a:r>
              <a:rPr lang="en-US" sz="2800" dirty="0"/>
              <a:t>Q</a:t>
            </a:r>
            <a:r>
              <a:rPr lang="en-US" sz="2800" b="0" i="0" dirty="0">
                <a:effectLst/>
              </a:rPr>
              <a:t>uestion: - How many Inter League Organizations (ILOs) are there in the US?</a:t>
            </a:r>
            <a:endParaRPr lang="en-US" sz="2800" dirty="0">
              <a:cs typeface="Calibri"/>
            </a:endParaRPr>
          </a:p>
        </p:txBody>
      </p:sp>
      <p:sp>
        <p:nvSpPr>
          <p:cNvPr id="4" name="object 4"/>
          <p:cNvSpPr/>
          <p:nvPr/>
        </p:nvSpPr>
        <p:spPr>
          <a:xfrm>
            <a:off x="228601" y="253366"/>
            <a:ext cx="1136128" cy="792479"/>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490902" y="6433619"/>
            <a:ext cx="128270" cy="211454"/>
          </a:xfrm>
          <a:prstGeom prst="rect">
            <a:avLst/>
          </a:prstGeom>
        </p:spPr>
        <p:txBody>
          <a:bodyPr vert="horz" wrap="square" lIns="0" tIns="5080" rIns="0" bIns="0" rtlCol="0">
            <a:spAutoFit/>
          </a:bodyPr>
          <a:lstStyle/>
          <a:p>
            <a:pPr marL="25400">
              <a:lnSpc>
                <a:spcPct val="100000"/>
              </a:lnSpc>
              <a:spcBef>
                <a:spcPts val="40"/>
              </a:spcBef>
            </a:pPr>
            <a:fld id="{81D60167-4931-47E6-BA6A-407CBD079E47}" type="slidenum">
              <a:rPr sz="1200" dirty="0">
                <a:solidFill>
                  <a:srgbClr val="898989"/>
                </a:solidFill>
                <a:latin typeface="Calibri"/>
                <a:cs typeface="Calibri"/>
              </a:rPr>
              <a:t>9</a:t>
            </a:fld>
            <a:endParaRPr sz="1200">
              <a:latin typeface="Calibri"/>
              <a:cs typeface="Calibri"/>
            </a:endParaRPr>
          </a:p>
        </p:txBody>
      </p:sp>
      <p:sp>
        <p:nvSpPr>
          <p:cNvPr id="6" name="Footer Placeholder 5">
            <a:extLst>
              <a:ext uri="{FF2B5EF4-FFF2-40B4-BE49-F238E27FC236}">
                <a16:creationId xmlns:a16="http://schemas.microsoft.com/office/drawing/2014/main" id="{8490302A-D944-46D5-ABA2-7604FEFA9A55}"/>
              </a:ext>
            </a:extLst>
          </p:cNvPr>
          <p:cNvSpPr>
            <a:spLocks noGrp="1"/>
          </p:cNvSpPr>
          <p:nvPr>
            <p:ph type="ftr" sz="quarter" idx="5"/>
          </p:nvPr>
        </p:nvSpPr>
        <p:spPr/>
        <p:txBody>
          <a:bodyPr/>
          <a:lstStyle/>
          <a:p>
            <a:r>
              <a:rPr lang="en-US"/>
              <a:t>LWV - PWFA 2021</a:t>
            </a:r>
          </a:p>
        </p:txBody>
      </p:sp>
      <p:sp>
        <p:nvSpPr>
          <p:cNvPr id="8" name="Rectangle 7">
            <a:extLst>
              <a:ext uri="{FF2B5EF4-FFF2-40B4-BE49-F238E27FC236}">
                <a16:creationId xmlns:a16="http://schemas.microsoft.com/office/drawing/2014/main" id="{E62C3436-8EEC-42FA-BC89-C5CFD4FC91F7}"/>
              </a:ext>
            </a:extLst>
          </p:cNvPr>
          <p:cNvSpPr/>
          <p:nvPr/>
        </p:nvSpPr>
        <p:spPr>
          <a:xfrm>
            <a:off x="0" y="60198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05397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5724</TotalTime>
  <Words>2044</Words>
  <Application>Microsoft Office PowerPoint</Application>
  <PresentationFormat>On-screen Show (4:3)</PresentationFormat>
  <Paragraphs>227</Paragraphs>
  <Slides>35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lato</vt:lpstr>
      <vt:lpstr>Times New Roman</vt:lpstr>
      <vt:lpstr>Office Theme</vt:lpstr>
      <vt:lpstr>PowerPoint Presentation</vt:lpstr>
      <vt:lpstr>League Basics</vt:lpstr>
      <vt:lpstr>League Structure</vt:lpstr>
      <vt:lpstr>Structure of the LWVUS </vt:lpstr>
      <vt:lpstr>LWV US Role In League Structure</vt:lpstr>
      <vt:lpstr>LWV VA Role In League Structure</vt:lpstr>
      <vt:lpstr>PowerPoint Presentation</vt:lpstr>
      <vt:lpstr>LWV-PWFA</vt:lpstr>
      <vt:lpstr>ILOs</vt:lpstr>
      <vt:lpstr>ILOs</vt:lpstr>
      <vt:lpstr>LWVNCA</vt:lpstr>
      <vt:lpstr>LWV Mission, Vision and Value</vt:lpstr>
      <vt:lpstr>LWV Mission</vt:lpstr>
      <vt:lpstr>LWV Roles</vt:lpstr>
      <vt:lpstr>Our Roles</vt:lpstr>
      <vt:lpstr>How do we decide what policies to pursue and what positions to take?</vt:lpstr>
      <vt:lpstr>National Positions are arrived at by studying issues. Voting on each of the studies takes place during the biennial convention. If they are accepted, they become positions.  Advocacy can then be taken on the  particular issue addressed by the position. Without an  official position, action/advocacy cannot be taken in  LWV’s name.</vt:lpstr>
      <vt:lpstr>League of Women Voters® of Virginia</vt:lpstr>
      <vt:lpstr>LWV of Virginia</vt:lpstr>
      <vt:lpstr>LWV of Virginia</vt:lpstr>
      <vt:lpstr>League of Women Voters of the  Prince William-Fauquier Area  </vt:lpstr>
      <vt:lpstr>LWV – Prince William-Fauquier  Area</vt:lpstr>
      <vt:lpstr>PowerPoint Presentation</vt:lpstr>
      <vt:lpstr>   Prince William-Fauquier Activities Action and Advocacy</vt:lpstr>
      <vt:lpstr>Prince William-Fauquier Activities  We encourage Voting</vt:lpstr>
      <vt:lpstr>  Prince William-Fauquier Activities  We encourage Voting</vt:lpstr>
      <vt:lpstr>www.VOTE411 </vt:lpstr>
      <vt:lpstr>How does the League Finance itself? Dues and Grants</vt:lpstr>
      <vt:lpstr>How does the League Finance itself?  Donations</vt:lpstr>
      <vt:lpstr>  Prince William-Fauquier  Activities</vt:lpstr>
      <vt:lpstr>Voter Information from LWV-PWFA</vt:lpstr>
      <vt:lpstr>Why Should I Join the  League of Women Voters?</vt:lpstr>
      <vt:lpstr>What Can You Do?</vt:lpstr>
      <vt:lpstr>What Can You Do?</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publications_2017_05_25_leaguehistory_diepenbrock</dc:title>
  <dc:creator>TRProven; Carol Proven</dc:creator>
  <cp:lastModifiedBy>Carol Proven</cp:lastModifiedBy>
  <cp:revision>31</cp:revision>
  <cp:lastPrinted>2021-09-19T13:04:02Z</cp:lastPrinted>
  <dcterms:created xsi:type="dcterms:W3CDTF">2019-09-20T19:31:51Z</dcterms:created>
  <dcterms:modified xsi:type="dcterms:W3CDTF">2022-08-30T14:39:08Z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2017-05-26T00:00:00Z</vt:filetime>
  </property>
  <property fmtid="{D5CDD505-2E9C-101B-9397-08002B2CF9AE}" pid="3" name="Creator">
    <vt:lpwstr>PowerPoint</vt:lpwstr>
  </property>
  <property fmtid="{D5CDD505-2E9C-101B-9397-08002B2CF9AE}" pid="4" name="LastSaved">
    <vt:filetime>2019-09-20T00:00:00Z</vt:filetime>
  </property>
</Properties>
</file>