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Raleway" pitchFamily="2" charset="0"/>
      <p:regular r:id="rId20"/>
      <p:bold r:id="rId21"/>
      <p:italic r:id="rId22"/>
      <p:boldItalic r:id="rId23"/>
    </p:embeddedFont>
    <p:embeddedFont>
      <p:font typeface="Raleway Medium"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b9a0b07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b9a0b07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d545b96f3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d545b96f3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d545b96f3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d545b96f3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d545b96f35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d545b96f3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965474a9_3_3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965474a9_3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d5b15f0a3_5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d5b15f0a3_5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2363054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2363054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d545b96f3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d545b96f3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251bb473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251bb473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d545b96f3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d545b96f3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251bb473_0_6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251bb473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b9a0b074_1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b9a0b074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814cf7d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814cf7d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2"/>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2"/>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2"/>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4" name="Google Shape;14;p2"/>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2" name="Google Shape;62;p11"/>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3" name="Google Shape;63;p11"/>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18" name="Google Shape;18;p3"/>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19" name="Google Shape;19;p3"/>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20" name="Google Shape;20;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23" name="Google Shape;23;p4"/>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24" name="Google Shape;24;p4"/>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25" name="Google Shape;25;p4"/>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 name="Google Shape;26;p4"/>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0" name="Google Shape;30;p5"/>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1" name="Google Shape;31;p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2" name="Google Shape;32;p5"/>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 name="Google Shape;33;p5"/>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4" name="Google Shape;34;p5"/>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8" name="Google Shape;38;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7"/>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43" name="Google Shape;4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353535"/>
        </a:solidFill>
        <a:effectLst/>
      </p:bgPr>
    </p:bg>
    <p:spTree>
      <p:nvGrpSpPr>
        <p:cNvPr id="1"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8"/>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52" name="Google Shape;52;p9"/>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7" name="Google Shape;57;p10"/>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8" name="Google Shape;58;p10"/>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59" name="Google Shape;5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oneclickpolitics.global.ssl.fastly.net/messages/edit?promo_id=17914"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whosmy.virginiageneralassembly.gov/" TargetMode="External"/><Relationship Id="rId5" Type="http://schemas.openxmlformats.org/officeDocument/2006/relationships/hyperlink" Target="https://lis.virginia.gov/"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hyperlink" Target="https://lis.virginia.gov/cgi-bin/legp604.exe?ses=231&amp;typ=bil&amp;val=sb1204" TargetMode="External"/><Relationship Id="rId3" Type="http://schemas.openxmlformats.org/officeDocument/2006/relationships/hyperlink" Target="https://lis.virginia.gov/cgi-bin/legp604.exe?231+sum+HB1379" TargetMode="External"/><Relationship Id="rId7" Type="http://schemas.openxmlformats.org/officeDocument/2006/relationships/hyperlink" Target="https://lis.virginia.gov/cgi-bin/legp604.exe?231+sum+HB170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lis.virginia.gov/cgi-bin/legp604.exe?231+sum+HB1903" TargetMode="External"/><Relationship Id="rId5" Type="http://schemas.openxmlformats.org/officeDocument/2006/relationships/hyperlink" Target="https://lis.virginia.gov/cgi-bin/legp604.exe?231+sum+HB1803" TargetMode="External"/><Relationship Id="rId10" Type="http://schemas.openxmlformats.org/officeDocument/2006/relationships/hyperlink" Target="https://lis.virginia.gov/cgi-bin/legp604.exe?231+sum+HB2136" TargetMode="External"/><Relationship Id="rId4" Type="http://schemas.openxmlformats.org/officeDocument/2006/relationships/hyperlink" Target="https://lis.virginia.gov/cgi-bin/legp604.exe?231+sum+HB1448" TargetMode="External"/><Relationship Id="rId9" Type="http://schemas.openxmlformats.org/officeDocument/2006/relationships/hyperlink" Target="https://lis.virginia.gov/cgi-bin/legp604.exe?ses=231&amp;typ=bil&amp;val=hb234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3"/>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2023 Legislative Session: Before &amp; During</a:t>
            </a:r>
            <a:endParaRPr/>
          </a:p>
        </p:txBody>
      </p:sp>
      <p:sp>
        <p:nvSpPr>
          <p:cNvPr id="73" name="Google Shape;73;p13"/>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Lisa R. Varga, MLS, Executive Director, Virginia Library Association</a:t>
            </a:r>
            <a:endParaRPr sz="2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264600" y="90650"/>
            <a:ext cx="8614800" cy="451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4400"/>
          </a:p>
          <a:p>
            <a:pPr marL="0" lvl="0" indent="0" algn="l" rtl="0">
              <a:spcBef>
                <a:spcPts val="0"/>
              </a:spcBef>
              <a:spcAft>
                <a:spcPts val="0"/>
              </a:spcAft>
              <a:buNone/>
            </a:pPr>
            <a:endParaRPr sz="4400"/>
          </a:p>
          <a:p>
            <a:pPr marL="0" lvl="0" indent="0" algn="l" rtl="0">
              <a:spcBef>
                <a:spcPts val="0"/>
              </a:spcBef>
              <a:spcAft>
                <a:spcPts val="0"/>
              </a:spcAft>
              <a:buNone/>
            </a:pPr>
            <a:endParaRPr sz="4400"/>
          </a:p>
          <a:p>
            <a:pPr marL="0" lvl="0" indent="0" algn="l" rtl="0">
              <a:spcBef>
                <a:spcPts val="0"/>
              </a:spcBef>
              <a:spcAft>
                <a:spcPts val="0"/>
              </a:spcAft>
              <a:buNone/>
            </a:pPr>
            <a:r>
              <a:rPr lang="en" sz="5300"/>
              <a:t>Ratings Systems</a:t>
            </a:r>
            <a:endParaRPr sz="5300"/>
          </a:p>
          <a:p>
            <a:pPr marL="457200" lvl="0" indent="-469900" algn="l" rtl="0">
              <a:spcBef>
                <a:spcPts val="0"/>
              </a:spcBef>
              <a:spcAft>
                <a:spcPts val="0"/>
              </a:spcAft>
              <a:buSzPts val="3800"/>
              <a:buChar char="●"/>
            </a:pPr>
            <a:r>
              <a:rPr lang="en" sz="3800"/>
              <a:t>Voluntary</a:t>
            </a:r>
            <a:endParaRPr sz="3800"/>
          </a:p>
          <a:p>
            <a:pPr marL="457200" lvl="0" indent="-469900" algn="l" rtl="0">
              <a:spcBef>
                <a:spcPts val="0"/>
              </a:spcBef>
              <a:spcAft>
                <a:spcPts val="0"/>
              </a:spcAft>
              <a:buSzPts val="3800"/>
              <a:buChar char="●"/>
            </a:pPr>
            <a:r>
              <a:rPr lang="en" sz="3800"/>
              <a:t>Tied to distribution of the material</a:t>
            </a:r>
            <a:endParaRPr sz="3800"/>
          </a:p>
          <a:p>
            <a:pPr marL="457200" lvl="0" indent="-469900" algn="l" rtl="0">
              <a:spcBef>
                <a:spcPts val="0"/>
              </a:spcBef>
              <a:spcAft>
                <a:spcPts val="0"/>
              </a:spcAft>
              <a:buSzPts val="3800"/>
              <a:buChar char="●"/>
            </a:pPr>
            <a:r>
              <a:rPr lang="en" sz="3800"/>
              <a:t>Not legally enforceable</a:t>
            </a:r>
            <a:endParaRPr sz="3800"/>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0"/>
        <p:cNvGrpSpPr/>
        <p:nvPr/>
      </p:nvGrpSpPr>
      <p:grpSpPr>
        <a:xfrm>
          <a:off x="0" y="0"/>
          <a:ext cx="0" cy="0"/>
          <a:chOff x="0" y="0"/>
          <a:chExt cx="0" cy="0"/>
        </a:xfrm>
      </p:grpSpPr>
      <p:pic>
        <p:nvPicPr>
          <p:cNvPr id="141" name="Google Shape;141;p23"/>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42" name="Google Shape;142;p23"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43" name="Google Shape;143;p23"/>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Tracking Bills</a:t>
            </a:r>
            <a:endParaRPr sz="3000" b="1">
              <a:solidFill>
                <a:schemeClr val="lt2"/>
              </a:solidFill>
              <a:latin typeface="Raleway"/>
              <a:ea typeface="Raleway"/>
              <a:cs typeface="Raleway"/>
              <a:sym typeface="Raleway"/>
            </a:endParaRPr>
          </a:p>
        </p:txBody>
      </p:sp>
      <p:sp>
        <p:nvSpPr>
          <p:cNvPr id="144" name="Google Shape;144;p23"/>
          <p:cNvSpPr txBox="1">
            <a:spLocks noGrp="1"/>
          </p:cNvSpPr>
          <p:nvPr>
            <p:ph type="body" idx="4294967295"/>
          </p:nvPr>
        </p:nvSpPr>
        <p:spPr>
          <a:xfrm>
            <a:off x="2855550" y="1377474"/>
            <a:ext cx="3432900" cy="33192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SzPts val="1500"/>
              <a:buFont typeface="Raleway Medium"/>
              <a:buChar char="●"/>
            </a:pPr>
            <a:r>
              <a:rPr lang="en" sz="1500" dirty="0">
                <a:latin typeface="Raleway Medium"/>
                <a:ea typeface="Raleway Medium"/>
                <a:cs typeface="Raleway Medium"/>
                <a:sym typeface="Raleway Medium"/>
              </a:rPr>
              <a:t>Legislative Information Service (LIS) : </a:t>
            </a:r>
            <a:r>
              <a:rPr lang="en" sz="1500" u="sng" dirty="0">
                <a:solidFill>
                  <a:schemeClr val="hlink"/>
                </a:solidFill>
                <a:latin typeface="Raleway Medium"/>
                <a:ea typeface="Raleway Medium"/>
                <a:cs typeface="Raleway Medium"/>
                <a:sym typeface="Raleway Medium"/>
                <a:hlinkClick r:id="rId5"/>
              </a:rPr>
              <a:t>https://lis.virginia.gov/</a:t>
            </a:r>
            <a:endParaRPr sz="1500" dirty="0">
              <a:latin typeface="Raleway Medium"/>
              <a:ea typeface="Raleway Medium"/>
              <a:cs typeface="Raleway Medium"/>
              <a:sym typeface="Raleway Medium"/>
            </a:endParaRPr>
          </a:p>
          <a:p>
            <a:pPr marL="457200" lvl="0" indent="-323850" algn="l" rtl="0">
              <a:spcBef>
                <a:spcPts val="0"/>
              </a:spcBef>
              <a:spcAft>
                <a:spcPts val="0"/>
              </a:spcAft>
              <a:buSzPts val="1500"/>
              <a:buFont typeface="Raleway Medium"/>
              <a:buChar char="●"/>
            </a:pPr>
            <a:r>
              <a:rPr lang="en" sz="1500" dirty="0">
                <a:latin typeface="Raleway Medium"/>
                <a:ea typeface="Raleway Medium"/>
                <a:cs typeface="Raleway Medium"/>
                <a:sym typeface="Raleway Medium"/>
              </a:rPr>
              <a:t>Who Is My Legislator? </a:t>
            </a:r>
            <a:r>
              <a:rPr lang="en" sz="1500" u="sng" dirty="0">
                <a:solidFill>
                  <a:schemeClr val="hlink"/>
                </a:solidFill>
                <a:latin typeface="Raleway Medium"/>
                <a:ea typeface="Raleway Medium"/>
                <a:cs typeface="Raleway Medium"/>
                <a:sym typeface="Raleway Medium"/>
                <a:hlinkClick r:id="rId6"/>
              </a:rPr>
              <a:t>https://whosmy.virginiageneralassembly.gov/</a:t>
            </a:r>
            <a:endParaRPr sz="1500" dirty="0">
              <a:latin typeface="Raleway Medium"/>
              <a:ea typeface="Raleway Medium"/>
              <a:cs typeface="Raleway Medium"/>
              <a:sym typeface="Raleway Medium"/>
            </a:endParaRPr>
          </a:p>
          <a:p>
            <a:pPr marL="457200" lvl="0" indent="-311150" algn="l" rtl="0">
              <a:spcBef>
                <a:spcPts val="0"/>
              </a:spcBef>
              <a:spcAft>
                <a:spcPts val="0"/>
              </a:spcAft>
              <a:buSzPts val="1300"/>
              <a:buFont typeface="Raleway"/>
              <a:buChar char="●"/>
            </a:pPr>
            <a:r>
              <a:rPr lang="en" sz="1500" dirty="0">
                <a:latin typeface="Raleway Medium"/>
                <a:ea typeface="Raleway Medium"/>
                <a:cs typeface="Raleway Medium"/>
                <a:sym typeface="Raleway Medium"/>
              </a:rPr>
              <a:t>VLA’s One Click Politics: </a:t>
            </a:r>
            <a:r>
              <a:rPr lang="en" sz="1300" u="sng" dirty="0">
                <a:solidFill>
                  <a:schemeClr val="hlink"/>
                </a:solidFill>
                <a:latin typeface="Raleway Medium"/>
                <a:ea typeface="Raleway Medium"/>
                <a:cs typeface="Raleway Medium"/>
                <a:sym typeface="Raleway Medium"/>
                <a:hlinkClick r:id="rId7"/>
              </a:rPr>
              <a:t>https://oneclickpolitics.global.ssl.fastly.net/messages/edit?promo_id=17914</a:t>
            </a:r>
            <a:endParaRPr sz="1300" u="sng" dirty="0">
              <a:solidFill>
                <a:schemeClr val="hlink"/>
              </a:solidFill>
              <a:latin typeface="Raleway Medium"/>
              <a:ea typeface="Raleway Medium"/>
              <a:cs typeface="Raleway Medium"/>
              <a:sym typeface="Raleway Medium"/>
            </a:endParaRPr>
          </a:p>
          <a:p>
            <a:pPr marL="0" lvl="0" indent="0" algn="l" rtl="0">
              <a:spcBef>
                <a:spcPts val="1600"/>
              </a:spcBef>
              <a:spcAft>
                <a:spcPts val="0"/>
              </a:spcAft>
              <a:buNone/>
            </a:pPr>
            <a:endParaRPr sz="1300" dirty="0">
              <a:latin typeface="Raleway"/>
              <a:ea typeface="Raleway"/>
              <a:cs typeface="Raleway"/>
              <a:sym typeface="Raleway"/>
            </a:endParaRPr>
          </a:p>
          <a:p>
            <a:pPr marL="0" lvl="0" indent="0" algn="l" rtl="0">
              <a:spcBef>
                <a:spcPts val="1600"/>
              </a:spcBef>
              <a:spcAft>
                <a:spcPts val="1000"/>
              </a:spcAft>
              <a:buNone/>
            </a:pPr>
            <a:endParaRPr sz="1200" dirty="0">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248350" y="1501175"/>
            <a:ext cx="8554500" cy="313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Bills on our radar:</a:t>
            </a:r>
            <a:endParaRPr sz="3200" dirty="0"/>
          </a:p>
          <a:p>
            <a:pPr marL="457200" lvl="0" indent="-336550" algn="l" rtl="0">
              <a:spcBef>
                <a:spcPts val="0"/>
              </a:spcBef>
              <a:spcAft>
                <a:spcPts val="0"/>
              </a:spcAft>
              <a:buSzPts val="1700"/>
              <a:buChar char="●"/>
            </a:pPr>
            <a:r>
              <a:rPr lang="en" sz="1700" dirty="0"/>
              <a:t>HB1379  </a:t>
            </a:r>
            <a:r>
              <a:rPr lang="en" sz="1700" u="sng" dirty="0">
                <a:solidFill>
                  <a:schemeClr val="hlink"/>
                </a:solidFill>
                <a:hlinkClick r:id="rId3"/>
              </a:rPr>
              <a:t>https://lis.virginia.gov/cgi-bin/legp604.exe?231+sum+HB1379</a:t>
            </a:r>
            <a:endParaRPr sz="1700" dirty="0"/>
          </a:p>
          <a:p>
            <a:pPr marL="457200" lvl="0" indent="-336550" algn="l" rtl="0">
              <a:spcBef>
                <a:spcPts val="0"/>
              </a:spcBef>
              <a:spcAft>
                <a:spcPts val="0"/>
              </a:spcAft>
              <a:buSzPts val="1700"/>
              <a:buChar char="●"/>
            </a:pPr>
            <a:r>
              <a:rPr lang="en" sz="1700" dirty="0"/>
              <a:t>HB1448 </a:t>
            </a:r>
            <a:r>
              <a:rPr lang="en" sz="1700" u="sng" dirty="0">
                <a:solidFill>
                  <a:schemeClr val="hlink"/>
                </a:solidFill>
                <a:hlinkClick r:id="rId4"/>
              </a:rPr>
              <a:t>https://lis.virginia.gov/cgi-bin/legp604.exe?231+sum+HB1448</a:t>
            </a:r>
            <a:endParaRPr sz="1700" dirty="0"/>
          </a:p>
          <a:p>
            <a:pPr marL="457200" lvl="0" indent="-336550" algn="l" rtl="0">
              <a:spcBef>
                <a:spcPts val="0"/>
              </a:spcBef>
              <a:spcAft>
                <a:spcPts val="0"/>
              </a:spcAft>
              <a:buSzPts val="1700"/>
              <a:buChar char="●"/>
            </a:pPr>
            <a:r>
              <a:rPr lang="en" sz="1700" dirty="0"/>
              <a:t>HB1803  </a:t>
            </a:r>
            <a:r>
              <a:rPr lang="en" sz="1700" u="sng" dirty="0">
                <a:solidFill>
                  <a:schemeClr val="hlink"/>
                </a:solidFill>
                <a:hlinkClick r:id="rId5"/>
              </a:rPr>
              <a:t>https://lis.virginia.gov/cgi-bin/legp604.exe?231+sum+HB1803</a:t>
            </a:r>
            <a:endParaRPr sz="1700" dirty="0"/>
          </a:p>
          <a:p>
            <a:pPr marL="457200" lvl="0" indent="-336550" algn="l" rtl="0">
              <a:spcBef>
                <a:spcPts val="0"/>
              </a:spcBef>
              <a:spcAft>
                <a:spcPts val="0"/>
              </a:spcAft>
              <a:buSzPts val="1700"/>
              <a:buChar char="●"/>
            </a:pPr>
            <a:r>
              <a:rPr lang="en" sz="1700" dirty="0"/>
              <a:t>HB1903 </a:t>
            </a:r>
            <a:r>
              <a:rPr lang="en" sz="1700" u="sng" dirty="0">
                <a:solidFill>
                  <a:schemeClr val="hlink"/>
                </a:solidFill>
                <a:hlinkClick r:id="rId6"/>
              </a:rPr>
              <a:t>https://lis.virginia.gov/cgi-bin/legp604.exe?231+sum+HB1903</a:t>
            </a:r>
            <a:endParaRPr sz="1700" dirty="0"/>
          </a:p>
          <a:p>
            <a:pPr marL="457200" lvl="0" indent="-336550" algn="l" rtl="0">
              <a:spcBef>
                <a:spcPts val="0"/>
              </a:spcBef>
              <a:spcAft>
                <a:spcPts val="0"/>
              </a:spcAft>
              <a:buSzPts val="1700"/>
              <a:buChar char="●"/>
            </a:pPr>
            <a:r>
              <a:rPr lang="en" sz="1700" dirty="0"/>
              <a:t>HB1708 </a:t>
            </a:r>
            <a:r>
              <a:rPr lang="en" sz="1700" u="sng" dirty="0">
                <a:solidFill>
                  <a:schemeClr val="hlink"/>
                </a:solidFill>
                <a:hlinkClick r:id="rId7"/>
              </a:rPr>
              <a:t>https://lis.virginia.gov/cgi-bin/legp604.exe?231+sum+HB1708</a:t>
            </a:r>
            <a:endParaRPr sz="1700" dirty="0"/>
          </a:p>
          <a:p>
            <a:pPr marL="457200" lvl="0" indent="-336550" algn="l" rtl="0">
              <a:spcBef>
                <a:spcPts val="0"/>
              </a:spcBef>
              <a:spcAft>
                <a:spcPts val="0"/>
              </a:spcAft>
              <a:buSzPts val="1700"/>
              <a:buChar char="●"/>
            </a:pPr>
            <a:r>
              <a:rPr lang="en" sz="1700" dirty="0"/>
              <a:t>SB 1204: </a:t>
            </a:r>
            <a:r>
              <a:rPr lang="en" sz="1700" u="sng" dirty="0">
                <a:solidFill>
                  <a:schemeClr val="hlink"/>
                </a:solidFill>
                <a:hlinkClick r:id="rId8"/>
              </a:rPr>
              <a:t>https://lis.virginia.gov/cgi-bin/legp604.exe?ses=231&amp;typ=bil&amp;val=sb1204</a:t>
            </a:r>
            <a:endParaRPr sz="1700" dirty="0"/>
          </a:p>
          <a:p>
            <a:pPr marL="0" lvl="0" indent="0" algn="l" rtl="0">
              <a:spcBef>
                <a:spcPts val="0"/>
              </a:spcBef>
              <a:spcAft>
                <a:spcPts val="0"/>
              </a:spcAft>
              <a:buNone/>
            </a:pPr>
            <a:endParaRPr sz="1700" dirty="0"/>
          </a:p>
          <a:p>
            <a:pPr marL="0" lvl="0" indent="0" algn="l" rtl="0">
              <a:spcBef>
                <a:spcPts val="0"/>
              </a:spcBef>
              <a:spcAft>
                <a:spcPts val="0"/>
              </a:spcAft>
              <a:buNone/>
            </a:pPr>
            <a:r>
              <a:rPr lang="en" sz="1700" dirty="0"/>
              <a:t>Others of interest: </a:t>
            </a:r>
            <a:endParaRPr sz="1700" dirty="0"/>
          </a:p>
          <a:p>
            <a:pPr marL="457200" lvl="0" indent="-336550" algn="l" rtl="0">
              <a:spcBef>
                <a:spcPts val="0"/>
              </a:spcBef>
              <a:spcAft>
                <a:spcPts val="0"/>
              </a:spcAft>
              <a:buSzPts val="1700"/>
              <a:buChar char="●"/>
            </a:pPr>
            <a:r>
              <a:rPr lang="en" sz="1700" dirty="0"/>
              <a:t>HB2349: </a:t>
            </a:r>
            <a:r>
              <a:rPr lang="en" sz="1700" u="sng" dirty="0">
                <a:solidFill>
                  <a:schemeClr val="hlink"/>
                </a:solidFill>
                <a:hlinkClick r:id="rId9"/>
              </a:rPr>
              <a:t>https://lis.virginia.gov/cgi-bin/legp604.exe?ses=231&amp;typ=bil&amp;val=hb2349</a:t>
            </a:r>
            <a:endParaRPr sz="1700" dirty="0"/>
          </a:p>
          <a:p>
            <a:pPr marL="457200" lvl="0" indent="-336550" algn="l" rtl="0">
              <a:spcBef>
                <a:spcPts val="0"/>
              </a:spcBef>
              <a:spcAft>
                <a:spcPts val="0"/>
              </a:spcAft>
              <a:buSzPts val="1700"/>
              <a:buChar char="●"/>
            </a:pPr>
            <a:r>
              <a:rPr lang="en" sz="1700" dirty="0"/>
              <a:t>HB2136: </a:t>
            </a:r>
            <a:r>
              <a:rPr lang="en" sz="1700" u="sng" dirty="0">
                <a:solidFill>
                  <a:schemeClr val="hlink"/>
                </a:solidFill>
                <a:hlinkClick r:id="rId10"/>
              </a:rPr>
              <a:t>https://lis.virginia.gov/cgi-bin/legp604.exe?231+sum+HB2136</a:t>
            </a:r>
            <a:endParaRPr sz="1700" dirty="0"/>
          </a:p>
          <a:p>
            <a:pPr marL="0" lvl="0" indent="0" algn="l" rtl="0">
              <a:spcBef>
                <a:spcPts val="0"/>
              </a:spcBef>
              <a:spcAft>
                <a:spcPts val="0"/>
              </a:spcAft>
              <a:buNone/>
            </a:pPr>
            <a:endParaRPr sz="1700" dirty="0"/>
          </a:p>
          <a:p>
            <a:pPr marL="0" lvl="0" indent="0" algn="l" rtl="0">
              <a:spcBef>
                <a:spcPts val="0"/>
              </a:spcBef>
              <a:spcAft>
                <a:spcPts val="0"/>
              </a:spcAft>
              <a:buNone/>
            </a:pPr>
            <a:endParaRPr sz="1700" dirty="0"/>
          </a:p>
          <a:p>
            <a:pPr marL="0" lvl="0" indent="0" algn="l" rtl="0">
              <a:spcBef>
                <a:spcPts val="0"/>
              </a:spcBef>
              <a:spcAft>
                <a:spcPts val="0"/>
              </a:spcAft>
              <a:buNone/>
            </a:pPr>
            <a:endParaRPr sz="1700" dirty="0"/>
          </a:p>
          <a:p>
            <a:pPr marL="0" lvl="0" indent="0" algn="l" rtl="0">
              <a:spcBef>
                <a:spcPts val="0"/>
              </a:spcBef>
              <a:spcAft>
                <a:spcPts val="0"/>
              </a:spcAft>
              <a:buNone/>
            </a:pPr>
            <a:endParaRPr sz="1700" dirty="0"/>
          </a:p>
          <a:p>
            <a:pPr marL="0" lvl="0" indent="0" algn="ctr" rtl="0">
              <a:spcBef>
                <a:spcPts val="0"/>
              </a:spcBef>
              <a:spcAft>
                <a:spcPts val="0"/>
              </a:spcAft>
              <a:buClr>
                <a:schemeClr val="dk2"/>
              </a:buClr>
              <a:buSzPts val="1100"/>
              <a:buFont typeface="Arial"/>
              <a:buNone/>
            </a:pPr>
            <a:endParaRPr sz="1700" dirty="0"/>
          </a:p>
          <a:p>
            <a:pPr marL="0" lvl="0" indent="0" algn="ctr" rtl="0">
              <a:spcBef>
                <a:spcPts val="0"/>
              </a:spcBef>
              <a:spcAft>
                <a:spcPts val="0"/>
              </a:spcAft>
              <a:buNone/>
            </a:pP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5"/>
          <p:cNvPicPr preferRelativeResize="0"/>
          <p:nvPr/>
        </p:nvPicPr>
        <p:blipFill rotWithShape="1">
          <a:blip r:embed="rId3">
            <a:alphaModFix/>
          </a:blip>
          <a:srcRect r="11111" b="5329"/>
          <a:stretch/>
        </p:blipFill>
        <p:spPr>
          <a:xfrm>
            <a:off x="0" y="0"/>
            <a:ext cx="9144000" cy="5143500"/>
          </a:xfrm>
          <a:prstGeom prst="rect">
            <a:avLst/>
          </a:prstGeom>
          <a:noFill/>
          <a:ln>
            <a:noFill/>
          </a:ln>
        </p:spPr>
      </p:pic>
      <p:sp>
        <p:nvSpPr>
          <p:cNvPr id="155" name="Google Shape;155;p25"/>
          <p:cNvSpPr txBox="1">
            <a:spLocks noGrp="1"/>
          </p:cNvSpPr>
          <p:nvPr>
            <p:ph type="title"/>
          </p:nvPr>
        </p:nvSpPr>
        <p:spPr>
          <a:xfrm>
            <a:off x="262003" y="237841"/>
            <a:ext cx="6244200" cy="383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200">
                <a:solidFill>
                  <a:schemeClr val="accent5"/>
                </a:solidFill>
              </a:rPr>
              <a:t>SB787</a:t>
            </a:r>
            <a:endParaRPr sz="4200">
              <a:solidFill>
                <a:schemeClr val="accent5"/>
              </a:solidFill>
            </a:endParaRPr>
          </a:p>
          <a:p>
            <a:pPr marL="0" lvl="0" indent="0" algn="l" rtl="0">
              <a:lnSpc>
                <a:spcPct val="115000"/>
              </a:lnSpc>
              <a:spcBef>
                <a:spcPts val="1000"/>
              </a:spcBef>
              <a:spcAft>
                <a:spcPts val="0"/>
              </a:spcAft>
              <a:buNone/>
            </a:pPr>
            <a:r>
              <a:rPr lang="en" sz="2100" b="0"/>
              <a:t>Passed by Indefinitely by the Senate Subcommittee on Public Education on Thursday</a:t>
            </a:r>
            <a:endParaRPr sz="2100" b="0"/>
          </a:p>
          <a:p>
            <a:pPr marL="0" lvl="0" indent="0" algn="l" rtl="0">
              <a:lnSpc>
                <a:spcPct val="115000"/>
              </a:lnSpc>
              <a:spcBef>
                <a:spcPts val="1000"/>
              </a:spcBef>
              <a:spcAft>
                <a:spcPts val="1000"/>
              </a:spcAft>
              <a:buNone/>
            </a:pPr>
            <a:r>
              <a:rPr lang="en" sz="2100" b="0"/>
              <a:t>It is not officially dead, but it coming back is slim.</a:t>
            </a:r>
            <a:endParaRPr sz="2100" b="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idx="4294967295"/>
          </p:nvPr>
        </p:nvSpPr>
        <p:spPr>
          <a:xfrm>
            <a:off x="535775" y="712150"/>
            <a:ext cx="5197200" cy="768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solidFill>
                  <a:schemeClr val="dk1"/>
                </a:solidFill>
              </a:rPr>
              <a:t>How did we get here?</a:t>
            </a:r>
            <a:endParaRPr sz="2400"/>
          </a:p>
        </p:txBody>
      </p:sp>
      <p:sp>
        <p:nvSpPr>
          <p:cNvPr id="79" name="Google Shape;79;p14"/>
          <p:cNvSpPr txBox="1">
            <a:spLocks noGrp="1"/>
          </p:cNvSpPr>
          <p:nvPr>
            <p:ph type="title" idx="4294967295"/>
          </p:nvPr>
        </p:nvSpPr>
        <p:spPr>
          <a:xfrm>
            <a:off x="535775" y="1480150"/>
            <a:ext cx="5256300" cy="341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0">
                <a:latin typeface="Lato"/>
                <a:ea typeface="Lato"/>
                <a:cs typeface="Lato"/>
                <a:sym typeface="Lato"/>
              </a:rPr>
              <a:t>2013: Laura Murphy, Fairfax, wants Beloved off the AP English 12 reading list</a:t>
            </a:r>
            <a:endParaRPr sz="1800" b="0">
              <a:latin typeface="Lato"/>
              <a:ea typeface="Lato"/>
              <a:cs typeface="Lato"/>
              <a:sym typeface="Lato"/>
            </a:endParaRPr>
          </a:p>
          <a:p>
            <a:pPr marL="0" lvl="0" indent="0" algn="l" rtl="0">
              <a:lnSpc>
                <a:spcPct val="115000"/>
              </a:lnSpc>
              <a:spcBef>
                <a:spcPts val="1600"/>
              </a:spcBef>
              <a:spcAft>
                <a:spcPts val="0"/>
              </a:spcAft>
              <a:buNone/>
            </a:pPr>
            <a:r>
              <a:rPr lang="en" sz="1800" b="0">
                <a:latin typeface="Lato"/>
                <a:ea typeface="Lato"/>
                <a:cs typeface="Lato"/>
                <a:sym typeface="Lato"/>
              </a:rPr>
              <a:t>2016 &amp; 2017: Versions of the Beloved bill make their way through the VA General Assembly and are passed to Governor McAullife, who vetoes them</a:t>
            </a:r>
            <a:endParaRPr sz="1800" b="0">
              <a:latin typeface="Lato"/>
              <a:ea typeface="Lato"/>
              <a:cs typeface="Lato"/>
              <a:sym typeface="Lato"/>
            </a:endParaRPr>
          </a:p>
          <a:p>
            <a:pPr marL="0" lvl="0" indent="0" algn="l" rtl="0">
              <a:lnSpc>
                <a:spcPct val="115000"/>
              </a:lnSpc>
              <a:spcBef>
                <a:spcPts val="1600"/>
              </a:spcBef>
              <a:spcAft>
                <a:spcPts val="1600"/>
              </a:spcAft>
              <a:buNone/>
            </a:pPr>
            <a:r>
              <a:rPr lang="en" sz="1800" b="0">
                <a:latin typeface="Lato"/>
                <a:ea typeface="Lato"/>
                <a:cs typeface="Lato"/>
                <a:sym typeface="Lato"/>
              </a:rPr>
              <a:t>2021 VA election: Education is back on the table, and Mrs. Murphy reappears in ads on Twitter for now-Governor Youngkin.</a:t>
            </a:r>
            <a:endParaRPr sz="1800" b="0">
              <a:latin typeface="Lato"/>
              <a:ea typeface="Lato"/>
              <a:cs typeface="Lato"/>
              <a:sym typeface="Lato"/>
            </a:endParaRPr>
          </a:p>
        </p:txBody>
      </p:sp>
      <p:pic>
        <p:nvPicPr>
          <p:cNvPr id="80" name="Google Shape;80;p14"/>
          <p:cNvPicPr preferRelativeResize="0"/>
          <p:nvPr/>
        </p:nvPicPr>
        <p:blipFill>
          <a:blip r:embed="rId3">
            <a:alphaModFix/>
          </a:blip>
          <a:stretch>
            <a:fillRect/>
          </a:stretch>
        </p:blipFill>
        <p:spPr>
          <a:xfrm>
            <a:off x="6450375" y="1238025"/>
            <a:ext cx="1987600" cy="3216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pic>
        <p:nvPicPr>
          <p:cNvPr id="85" name="Google Shape;85;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6" name="Google Shape;86;p15"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87" name="Google Shape;87;p15"/>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2021/2022</a:t>
            </a:r>
            <a:endParaRPr sz="3000" b="1">
              <a:solidFill>
                <a:schemeClr val="lt2"/>
              </a:solidFill>
              <a:latin typeface="Raleway"/>
              <a:ea typeface="Raleway"/>
              <a:cs typeface="Raleway"/>
              <a:sym typeface="Raleway"/>
            </a:endParaRPr>
          </a:p>
        </p:txBody>
      </p:sp>
      <p:sp>
        <p:nvSpPr>
          <p:cNvPr id="88" name="Google Shape;88;p15"/>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latin typeface="Raleway"/>
                <a:ea typeface="Raleway"/>
                <a:cs typeface="Raleway"/>
                <a:sym typeface="Raleway"/>
              </a:rPr>
              <a:t>School Board Meetings across the US</a:t>
            </a:r>
            <a:endParaRPr sz="1200">
              <a:solidFill>
                <a:schemeClr val="dk2"/>
              </a:solidFill>
              <a:latin typeface="Raleway"/>
              <a:ea typeface="Raleway"/>
              <a:cs typeface="Raleway"/>
              <a:sym typeface="Raleway"/>
            </a:endParaRPr>
          </a:p>
          <a:p>
            <a:pPr marL="457200" lvl="0" indent="-317500" algn="l" rtl="0">
              <a:spcBef>
                <a:spcPts val="16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Out of Context</a:t>
            </a:r>
            <a:br>
              <a:rPr lang="en" sz="1400">
                <a:latin typeface="Raleway"/>
                <a:ea typeface="Raleway"/>
                <a:cs typeface="Raleway"/>
                <a:sym typeface="Raleway"/>
              </a:rPr>
            </a:br>
            <a:r>
              <a:rPr lang="en" sz="1200">
                <a:latin typeface="Raleway"/>
                <a:ea typeface="Raleway"/>
                <a:cs typeface="Raleway"/>
                <a:sym typeface="Raleway"/>
              </a:rPr>
              <a:t>Community members start showing up and reading out of context passages from books.</a:t>
            </a:r>
            <a:endParaRPr sz="1200">
              <a:latin typeface="Raleway"/>
              <a:ea typeface="Raleway"/>
              <a:cs typeface="Raleway"/>
              <a:sym typeface="Raleway"/>
            </a:endParaRPr>
          </a:p>
          <a:p>
            <a:pPr marL="457200" lvl="0" indent="-317500" algn="l" rtl="0">
              <a:spcBef>
                <a:spcPts val="1000"/>
              </a:spcBef>
              <a:spcAft>
                <a:spcPts val="0"/>
              </a:spcAft>
              <a:buClr>
                <a:schemeClr val="dk1"/>
              </a:buClr>
              <a:buSzPts val="1400"/>
              <a:buFont typeface="Raleway"/>
              <a:buChar char="➔"/>
            </a:pPr>
            <a:r>
              <a:rPr lang="en" sz="1400" b="1">
                <a:solidFill>
                  <a:schemeClr val="dk1"/>
                </a:solidFill>
                <a:latin typeface="Raleway"/>
                <a:ea typeface="Raleway"/>
                <a:cs typeface="Raleway"/>
                <a:sym typeface="Raleway"/>
              </a:rPr>
              <a:t>Emotional</a:t>
            </a:r>
            <a:br>
              <a:rPr lang="en" sz="1400">
                <a:latin typeface="Raleway"/>
                <a:ea typeface="Raleway"/>
                <a:cs typeface="Raleway"/>
                <a:sym typeface="Raleway"/>
              </a:rPr>
            </a:br>
            <a:r>
              <a:rPr lang="en" sz="1200">
                <a:latin typeface="Raleway"/>
                <a:ea typeface="Raleway"/>
                <a:cs typeface="Raleway"/>
                <a:sym typeface="Raleway"/>
              </a:rPr>
              <a:t>The out of context information creates chaos at meetings</a:t>
            </a:r>
            <a:endParaRPr sz="1200">
              <a:latin typeface="Raleway"/>
              <a:ea typeface="Raleway"/>
              <a:cs typeface="Raleway"/>
              <a:sym typeface="Raleway"/>
            </a:endParaRPr>
          </a:p>
          <a:p>
            <a:pPr marL="457200" lvl="0" indent="-317500" algn="l" rtl="0">
              <a:spcBef>
                <a:spcPts val="1000"/>
              </a:spcBef>
              <a:spcAft>
                <a:spcPts val="1000"/>
              </a:spcAft>
              <a:buClr>
                <a:schemeClr val="dk1"/>
              </a:buClr>
              <a:buSzPts val="1400"/>
              <a:buFont typeface="Raleway"/>
              <a:buChar char="➔"/>
            </a:pPr>
            <a:r>
              <a:rPr lang="en" sz="1400" b="1">
                <a:solidFill>
                  <a:schemeClr val="dk1"/>
                </a:solidFill>
                <a:latin typeface="Raleway"/>
                <a:ea typeface="Raleway"/>
                <a:cs typeface="Raleway"/>
                <a:sym typeface="Raleway"/>
              </a:rPr>
              <a:t>Factually incorrect</a:t>
            </a:r>
            <a:br>
              <a:rPr lang="en" sz="1400">
                <a:latin typeface="Raleway"/>
                <a:ea typeface="Raleway"/>
                <a:cs typeface="Raleway"/>
                <a:sym typeface="Raleway"/>
              </a:rPr>
            </a:br>
            <a:r>
              <a:rPr lang="en" sz="1200">
                <a:latin typeface="Raleway"/>
                <a:ea typeface="Raleway"/>
                <a:cs typeface="Raleway"/>
                <a:sym typeface="Raleway"/>
              </a:rPr>
              <a:t>Claiming books are pornographic or obscene, suggesting librarians and educators are grooming and indoctrinating children. </a:t>
            </a:r>
            <a:endParaRPr sz="1200">
              <a:solidFill>
                <a:schemeClr val="dk2"/>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480225" y="499875"/>
            <a:ext cx="8296800" cy="154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Virginia Library Association?</a:t>
            </a:r>
            <a:endParaRPr/>
          </a:p>
        </p:txBody>
      </p:sp>
      <p:sp>
        <p:nvSpPr>
          <p:cNvPr id="94" name="Google Shape;94;p16"/>
          <p:cNvSpPr txBox="1"/>
          <p:nvPr/>
        </p:nvSpPr>
        <p:spPr>
          <a:xfrm>
            <a:off x="687200" y="2388350"/>
            <a:ext cx="7862700" cy="2523738"/>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Font typeface="Arial" panose="020B0604020202020204" pitchFamily="34" charset="0"/>
              <a:buChar char="•"/>
            </a:pPr>
            <a:r>
              <a:rPr lang="en" sz="2000" dirty="0">
                <a:latin typeface="Lato"/>
                <a:ea typeface="Lato"/>
                <a:cs typeface="Lato"/>
                <a:sym typeface="Lato"/>
              </a:rPr>
              <a:t>Represent 5,000+ Librarians, library staff and library supporters at public and academic libraries in Virginia</a:t>
            </a:r>
            <a:endParaRPr sz="2000" dirty="0">
              <a:latin typeface="Lato"/>
              <a:ea typeface="Lato"/>
              <a:cs typeface="Lato"/>
              <a:sym typeface="Lato"/>
            </a:endParaRPr>
          </a:p>
          <a:p>
            <a:pPr marL="342900" lvl="0" indent="-342900" algn="l" rtl="0">
              <a:spcBef>
                <a:spcPts val="0"/>
              </a:spcBef>
              <a:spcAft>
                <a:spcPts val="0"/>
              </a:spcAft>
              <a:buFont typeface="Arial" panose="020B0604020202020204" pitchFamily="34" charset="0"/>
              <a:buChar char="•"/>
            </a:pPr>
            <a:endParaRPr sz="2000" dirty="0">
              <a:latin typeface="Lato"/>
              <a:ea typeface="Lato"/>
              <a:cs typeface="Lato"/>
              <a:sym typeface="Lato"/>
            </a:endParaRPr>
          </a:p>
          <a:p>
            <a:pPr marL="342900" lvl="0" indent="-342900" algn="l" rtl="0">
              <a:spcBef>
                <a:spcPts val="0"/>
              </a:spcBef>
              <a:spcAft>
                <a:spcPts val="0"/>
              </a:spcAft>
              <a:buFont typeface="Arial" panose="020B0604020202020204" pitchFamily="34" charset="0"/>
              <a:buChar char="•"/>
            </a:pPr>
            <a:r>
              <a:rPr lang="en" sz="2000" dirty="0">
                <a:latin typeface="Lato"/>
                <a:ea typeface="Lato"/>
                <a:cs typeface="Lato"/>
                <a:sym typeface="Lato"/>
              </a:rPr>
              <a:t>Separate from VAASL, the Virginia Association of School Librarians</a:t>
            </a:r>
            <a:endParaRPr sz="2000" dirty="0">
              <a:latin typeface="Lato"/>
              <a:ea typeface="Lato"/>
              <a:cs typeface="Lato"/>
              <a:sym typeface="Lato"/>
            </a:endParaRPr>
          </a:p>
          <a:p>
            <a:pPr marL="342900" lvl="0" indent="-342900" algn="l" rtl="0">
              <a:spcBef>
                <a:spcPts val="0"/>
              </a:spcBef>
              <a:spcAft>
                <a:spcPts val="0"/>
              </a:spcAft>
              <a:buFont typeface="Arial" panose="020B0604020202020204" pitchFamily="34" charset="0"/>
              <a:buChar char="•"/>
            </a:pPr>
            <a:endParaRPr sz="2000" dirty="0">
              <a:latin typeface="Lato"/>
              <a:ea typeface="Lato"/>
              <a:cs typeface="Lato"/>
              <a:sym typeface="Lato"/>
            </a:endParaRPr>
          </a:p>
          <a:p>
            <a:pPr marL="342900" lvl="0" indent="-342900" algn="l" rtl="0">
              <a:spcBef>
                <a:spcPts val="0"/>
              </a:spcBef>
              <a:spcAft>
                <a:spcPts val="0"/>
              </a:spcAft>
              <a:buFont typeface="Arial" panose="020B0604020202020204" pitchFamily="34" charset="0"/>
              <a:buChar char="•"/>
            </a:pPr>
            <a:r>
              <a:rPr lang="en" sz="2000" dirty="0">
                <a:latin typeface="Lato"/>
                <a:ea typeface="Lato"/>
                <a:cs typeface="Lato"/>
                <a:sym typeface="Lato"/>
              </a:rPr>
              <a:t>A chapter of the American Library Association</a:t>
            </a:r>
            <a:endParaRPr sz="2000" dirty="0">
              <a:latin typeface="Lato"/>
              <a:ea typeface="Lato"/>
              <a:cs typeface="Lato"/>
              <a:sym typeface="Lato"/>
            </a:endParaRPr>
          </a:p>
          <a:p>
            <a:pPr marL="0" lvl="0" indent="0" algn="l" rtl="0">
              <a:spcBef>
                <a:spcPts val="0"/>
              </a:spcBef>
              <a:spcAft>
                <a:spcPts val="0"/>
              </a:spcAft>
              <a:buNone/>
            </a:pPr>
            <a:endParaRPr sz="1200" dirty="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283100" y="512250"/>
            <a:ext cx="8631600" cy="403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900"/>
              <a:t>Lawsuit in Virginia Beach, May 2022</a:t>
            </a:r>
            <a:endParaRPr sz="3900">
              <a:solidFill>
                <a:schemeClr val="accent5"/>
              </a:solidFill>
            </a:endParaRPr>
          </a:p>
          <a:p>
            <a:pPr marL="0" lvl="0" indent="0" algn="l" rtl="0">
              <a:spcBef>
                <a:spcPts val="0"/>
              </a:spcBef>
              <a:spcAft>
                <a:spcPts val="0"/>
              </a:spcAft>
              <a:buNone/>
            </a:pPr>
            <a:r>
              <a:rPr lang="en" sz="2600">
                <a:solidFill>
                  <a:schemeClr val="accent5"/>
                </a:solidFill>
              </a:rPr>
              <a:t>Delegate Tim Anderson files suit in VB Circuit Court on behalf of Tommy Altman, who is running for the Republican Congressional nomination </a:t>
            </a:r>
            <a:endParaRPr sz="2600">
              <a:solidFill>
                <a:schemeClr val="accent5"/>
              </a:solidFill>
            </a:endParaRPr>
          </a:p>
          <a:p>
            <a:pPr marL="0" lvl="0" indent="0" algn="l" rtl="0">
              <a:spcBef>
                <a:spcPts val="0"/>
              </a:spcBef>
              <a:spcAft>
                <a:spcPts val="0"/>
              </a:spcAft>
              <a:buNone/>
            </a:pPr>
            <a:r>
              <a:rPr lang="en" sz="2600">
                <a:solidFill>
                  <a:schemeClr val="accent5"/>
                </a:solidFill>
              </a:rPr>
              <a:t>for the VA-02</a:t>
            </a:r>
            <a:endParaRPr sz="2600">
              <a:solidFill>
                <a:schemeClr val="accent5"/>
              </a:solidFill>
            </a:endParaRPr>
          </a:p>
          <a:p>
            <a:pPr marL="0" lvl="0" indent="0" algn="l" rtl="0">
              <a:spcBef>
                <a:spcPts val="0"/>
              </a:spcBef>
              <a:spcAft>
                <a:spcPts val="0"/>
              </a:spcAft>
              <a:buNone/>
            </a:pPr>
            <a:endParaRPr sz="2600">
              <a:solidFill>
                <a:schemeClr val="accent5"/>
              </a:solidFill>
            </a:endParaRPr>
          </a:p>
          <a:p>
            <a:pPr marL="0" lvl="0" indent="0" algn="l" rtl="0">
              <a:spcBef>
                <a:spcPts val="0"/>
              </a:spcBef>
              <a:spcAft>
                <a:spcPts val="0"/>
              </a:spcAft>
              <a:buNone/>
            </a:pPr>
            <a:r>
              <a:rPr lang="en" sz="2600">
                <a:solidFill>
                  <a:schemeClr val="accent5"/>
                </a:solidFill>
              </a:rPr>
              <a:t>Suits are against the authors, publishers and distributors of </a:t>
            </a:r>
            <a:r>
              <a:rPr lang="en" sz="2600" i="1">
                <a:solidFill>
                  <a:schemeClr val="accent5"/>
                </a:solidFill>
              </a:rPr>
              <a:t>Gender Queer</a:t>
            </a:r>
            <a:r>
              <a:rPr lang="en" sz="2600">
                <a:solidFill>
                  <a:schemeClr val="accent5"/>
                </a:solidFill>
              </a:rPr>
              <a:t> by Maia Kobabe and </a:t>
            </a:r>
            <a:r>
              <a:rPr lang="en" sz="2600" i="1">
                <a:solidFill>
                  <a:schemeClr val="accent5"/>
                </a:solidFill>
              </a:rPr>
              <a:t>A Court of Mist and Fury</a:t>
            </a:r>
            <a:r>
              <a:rPr lang="en" sz="2600">
                <a:solidFill>
                  <a:schemeClr val="accent5"/>
                </a:solidFill>
              </a:rPr>
              <a:t> by Sarah J. Maas</a:t>
            </a:r>
            <a:endParaRPr sz="26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283100" y="712150"/>
            <a:ext cx="8688600" cy="423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Pornography and Obscenity, Miller v. California (1973)</a:t>
            </a:r>
            <a:endParaRPr/>
          </a:p>
          <a:p>
            <a:pPr marL="0" lvl="0" indent="0" algn="l" rtl="0">
              <a:spcBef>
                <a:spcPts val="0"/>
              </a:spcBef>
              <a:spcAft>
                <a:spcPts val="0"/>
              </a:spcAft>
              <a:buNone/>
            </a:pPr>
            <a:endParaRPr/>
          </a:p>
          <a:p>
            <a:pPr marL="0" lvl="0" indent="0" algn="l" rtl="0">
              <a:spcBef>
                <a:spcPts val="0"/>
              </a:spcBef>
              <a:spcAft>
                <a:spcPts val="0"/>
              </a:spcAft>
              <a:buNone/>
            </a:pPr>
            <a:r>
              <a:rPr lang="en" sz="2900"/>
              <a:t>When evaluating a work, the ENTIRE work must be evaluated before the item can be called pronographic or obscene.</a:t>
            </a:r>
            <a:endParaRPr sz="2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283100" y="712150"/>
            <a:ext cx="5927100" cy="391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a:solidFill>
                  <a:schemeClr val="accent5"/>
                </a:solidFill>
              </a:rPr>
              <a:t>Hearing in Virginia Beach:</a:t>
            </a:r>
            <a:r>
              <a:rPr lang="en" sz="4500"/>
              <a:t> August 2022</a:t>
            </a:r>
            <a:endParaRPr sz="4500"/>
          </a:p>
          <a:p>
            <a:pPr marL="0" lvl="0" indent="0" algn="l" rtl="0">
              <a:spcBef>
                <a:spcPts val="1000"/>
              </a:spcBef>
              <a:spcAft>
                <a:spcPts val="1000"/>
              </a:spcAft>
              <a:buNone/>
            </a:pPr>
            <a:r>
              <a:rPr lang="en" sz="2400" b="0"/>
              <a:t>Judge Pamela Baskerville vacates the petitions against the books, publishers and booksellers and finds that the piece of VA Code Anderson used to file was unconstitutional</a:t>
            </a:r>
            <a:endParaRPr sz="2400" b="0"/>
          </a:p>
        </p:txBody>
      </p:sp>
      <p:grpSp>
        <p:nvGrpSpPr>
          <p:cNvPr id="110" name="Google Shape;110;p19"/>
          <p:cNvGrpSpPr/>
          <p:nvPr/>
        </p:nvGrpSpPr>
        <p:grpSpPr>
          <a:xfrm>
            <a:off x="6781388" y="2464035"/>
            <a:ext cx="2212050" cy="2537076"/>
            <a:chOff x="6803275" y="395363"/>
            <a:chExt cx="2212050" cy="2537076"/>
          </a:xfrm>
        </p:grpSpPr>
        <p:pic>
          <p:nvPicPr>
            <p:cNvPr id="111" name="Google Shape;111;p19"/>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id="112" name="Google Shape;112;p19" descr="Piece of duct tape sticking a note to the slide"/>
            <p:cNvPicPr preferRelativeResize="0"/>
            <p:nvPr/>
          </p:nvPicPr>
          <p:blipFill rotWithShape="1">
            <a:blip r:embed="rId4">
              <a:alphaModFix/>
            </a:blip>
            <a:srcRect l="9244" t="5926" r="2118" b="10011"/>
            <a:stretch/>
          </p:blipFill>
          <p:spPr>
            <a:xfrm rot="154826">
              <a:off x="7370663" y="419419"/>
              <a:ext cx="1077273" cy="382687"/>
            </a:xfrm>
            <a:prstGeom prst="rect">
              <a:avLst/>
            </a:prstGeom>
            <a:noFill/>
            <a:ln>
              <a:noFill/>
            </a:ln>
          </p:spPr>
        </p:pic>
        <p:sp>
          <p:nvSpPr>
            <p:cNvPr id="113" name="Google Shape;113;p19"/>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b="1">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marL="0" lvl="0" indent="0" algn="l" rtl="0">
                <a:spcBef>
                  <a:spcPts val="800"/>
                </a:spcBef>
                <a:spcAft>
                  <a:spcPts val="800"/>
                </a:spcAft>
                <a:buNone/>
              </a:pPr>
              <a:r>
                <a:rPr lang="en" sz="1200">
                  <a:solidFill>
                    <a:schemeClr val="dk2"/>
                  </a:solidFill>
                  <a:latin typeface="Raleway"/>
                  <a:ea typeface="Raleway"/>
                  <a:cs typeface="Raleway"/>
                  <a:sym typeface="Raleway"/>
                </a:rPr>
                <a:t>ALWAYS activate your networks. No one should go through this alone.</a:t>
              </a:r>
              <a:endParaRPr sz="1200" b="1">
                <a:solidFill>
                  <a:schemeClr val="dk2"/>
                </a:solidFill>
                <a:latin typeface="Raleway"/>
                <a:ea typeface="Raleway"/>
                <a:cs typeface="Raleway"/>
                <a:sym typeface="Raleway"/>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119" name="Google Shape;119;p20" descr="Piece of duct tape sticking a note to the slide"/>
          <p:cNvPicPr preferRelativeResize="0"/>
          <p:nvPr/>
        </p:nvPicPr>
        <p:blipFill rotWithShape="1">
          <a:blip r:embed="rId4">
            <a:alphaModFix/>
          </a:blip>
          <a:srcRect l="9244" t="5926" r="2118" b="10011"/>
          <a:stretch/>
        </p:blipFill>
        <p:spPr>
          <a:xfrm rot="154828">
            <a:off x="3536000" y="147301"/>
            <a:ext cx="2072000" cy="736050"/>
          </a:xfrm>
          <a:prstGeom prst="rect">
            <a:avLst/>
          </a:prstGeom>
          <a:noFill/>
          <a:ln>
            <a:noFill/>
          </a:ln>
        </p:spPr>
      </p:pic>
      <p:sp>
        <p:nvSpPr>
          <p:cNvPr id="120" name="Google Shape;120;p20"/>
          <p:cNvSpPr txBox="1"/>
          <p:nvPr/>
        </p:nvSpPr>
        <p:spPr>
          <a:xfrm>
            <a:off x="2855550" y="687397"/>
            <a:ext cx="3432900" cy="76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chemeClr val="lt2"/>
                </a:solidFill>
                <a:latin typeface="Raleway"/>
                <a:ea typeface="Raleway"/>
                <a:cs typeface="Raleway"/>
                <a:sym typeface="Raleway"/>
              </a:rPr>
              <a:t>At the same time:</a:t>
            </a:r>
            <a:endParaRPr sz="3000" b="1">
              <a:solidFill>
                <a:schemeClr val="lt2"/>
              </a:solidFill>
              <a:latin typeface="Raleway"/>
              <a:ea typeface="Raleway"/>
              <a:cs typeface="Raleway"/>
              <a:sym typeface="Raleway"/>
            </a:endParaRPr>
          </a:p>
        </p:txBody>
      </p:sp>
      <p:sp>
        <p:nvSpPr>
          <p:cNvPr id="121" name="Google Shape;121;p20"/>
          <p:cNvSpPr txBox="1">
            <a:spLocks noGrp="1"/>
          </p:cNvSpPr>
          <p:nvPr>
            <p:ph type="body" idx="4294967295"/>
          </p:nvPr>
        </p:nvSpPr>
        <p:spPr>
          <a:xfrm>
            <a:off x="2855550" y="1377480"/>
            <a:ext cx="3432900" cy="33279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Raleway"/>
              <a:buChar char="●"/>
            </a:pPr>
            <a:r>
              <a:rPr lang="en" sz="1300">
                <a:latin typeface="Raleway"/>
                <a:ea typeface="Raleway"/>
                <a:cs typeface="Raleway"/>
                <a:sym typeface="Raleway"/>
              </a:rPr>
              <a:t>VA Beach School Board member Vicky Manning is filing reconsideration requests – 16 of them.</a:t>
            </a:r>
            <a:endParaRPr sz="1300">
              <a:latin typeface="Raleway"/>
              <a:ea typeface="Raleway"/>
              <a:cs typeface="Raleway"/>
              <a:sym typeface="Raleway"/>
            </a:endParaRPr>
          </a:p>
          <a:p>
            <a:pPr marL="457200" lvl="0" indent="-311150" algn="l" rtl="0">
              <a:spcBef>
                <a:spcPts val="0"/>
              </a:spcBef>
              <a:spcAft>
                <a:spcPts val="0"/>
              </a:spcAft>
              <a:buSzPts val="1300"/>
              <a:buFont typeface="Raleway"/>
              <a:buChar char="●"/>
            </a:pPr>
            <a:r>
              <a:rPr lang="en" sz="1300">
                <a:latin typeface="Raleway"/>
                <a:ea typeface="Raleway"/>
                <a:cs typeface="Raleway"/>
                <a:sym typeface="Raleway"/>
              </a:rPr>
              <a:t>Anderson does a Freedom of Information Act request for the names of the librarians at the schools where books he deems “offensive” can be found.</a:t>
            </a:r>
            <a:endParaRPr sz="1300">
              <a:latin typeface="Raleway"/>
              <a:ea typeface="Raleway"/>
              <a:cs typeface="Raleway"/>
              <a:sym typeface="Raleway"/>
            </a:endParaRPr>
          </a:p>
          <a:p>
            <a:pPr marL="457200" lvl="0" indent="-311150" algn="l" rtl="0">
              <a:spcBef>
                <a:spcPts val="0"/>
              </a:spcBef>
              <a:spcAft>
                <a:spcPts val="0"/>
              </a:spcAft>
              <a:buSzPts val="1300"/>
              <a:buFont typeface="Raleway"/>
              <a:buChar char="●"/>
            </a:pPr>
            <a:r>
              <a:rPr lang="en" sz="1300">
                <a:latin typeface="Raleway"/>
                <a:ea typeface="Raleway"/>
                <a:cs typeface="Raleway"/>
                <a:sym typeface="Raleway"/>
              </a:rPr>
              <a:t>Educators are threatened online (“She should be stoned to death.”)</a:t>
            </a:r>
            <a:endParaRPr sz="1300">
              <a:latin typeface="Raleway"/>
              <a:ea typeface="Raleway"/>
              <a:cs typeface="Raleway"/>
              <a:sym typeface="Raleway"/>
            </a:endParaRPr>
          </a:p>
          <a:p>
            <a:pPr marL="457200" lvl="0" indent="-311150" algn="l" rtl="0">
              <a:spcBef>
                <a:spcPts val="0"/>
              </a:spcBef>
              <a:spcAft>
                <a:spcPts val="0"/>
              </a:spcAft>
              <a:buSzPts val="1300"/>
              <a:buFont typeface="Raleway"/>
              <a:buChar char="●"/>
            </a:pPr>
            <a:r>
              <a:rPr lang="en" sz="1300">
                <a:latin typeface="Raleway"/>
                <a:ea typeface="Raleway"/>
                <a:cs typeface="Raleway"/>
                <a:sym typeface="Raleway"/>
              </a:rPr>
              <a:t>School Board meetings around Virginia continue to heat up under the guise of “parental control.”</a:t>
            </a:r>
            <a:endParaRPr sz="1300">
              <a:latin typeface="Raleway"/>
              <a:ea typeface="Raleway"/>
              <a:cs typeface="Raleway"/>
              <a:sym typeface="Raleway"/>
            </a:endParaRPr>
          </a:p>
          <a:p>
            <a:pPr marL="0" lvl="0" indent="0" algn="l" rtl="0">
              <a:spcBef>
                <a:spcPts val="1600"/>
              </a:spcBef>
              <a:spcAft>
                <a:spcPts val="1000"/>
              </a:spcAft>
              <a:buNone/>
            </a:pPr>
            <a:endParaRPr sz="1200">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1" descr="Screen Shot 2015-11-20 at 9.47.21 AM.png"/>
          <p:cNvPicPr preferRelativeResize="0"/>
          <p:nvPr/>
        </p:nvPicPr>
        <p:blipFill rotWithShape="1">
          <a:blip r:embed="rId3">
            <a:alphaModFix/>
          </a:blip>
          <a:srcRect l="4413" r="4404"/>
          <a:stretch/>
        </p:blipFill>
        <p:spPr>
          <a:xfrm>
            <a:off x="0" y="0"/>
            <a:ext cx="9144000" cy="5143504"/>
          </a:xfrm>
          <a:prstGeom prst="rect">
            <a:avLst/>
          </a:prstGeom>
          <a:noFill/>
          <a:ln>
            <a:noFill/>
          </a:ln>
        </p:spPr>
      </p:pic>
      <p:sp>
        <p:nvSpPr>
          <p:cNvPr id="127" name="Google Shape;127;p21"/>
          <p:cNvSpPr txBox="1">
            <a:spLocks noGrp="1"/>
          </p:cNvSpPr>
          <p:nvPr>
            <p:ph type="title"/>
          </p:nvPr>
        </p:nvSpPr>
        <p:spPr>
          <a:xfrm>
            <a:off x="283100" y="143351"/>
            <a:ext cx="6244200" cy="440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Where are we now?</a:t>
            </a:r>
            <a:endParaRPr/>
          </a:p>
          <a:p>
            <a:pPr marL="457200" lvl="0" indent="-400050" algn="l" rtl="0">
              <a:spcBef>
                <a:spcPts val="0"/>
              </a:spcBef>
              <a:spcAft>
                <a:spcPts val="0"/>
              </a:spcAft>
              <a:buSzPts val="2700"/>
              <a:buChar char="●"/>
            </a:pPr>
            <a:r>
              <a:rPr lang="en" sz="2700"/>
              <a:t>A lot of bills related to education</a:t>
            </a:r>
            <a:endParaRPr sz="2700"/>
          </a:p>
          <a:p>
            <a:pPr marL="457200" lvl="0" indent="-400050" algn="l" rtl="0">
              <a:spcBef>
                <a:spcPts val="0"/>
              </a:spcBef>
              <a:spcAft>
                <a:spcPts val="0"/>
              </a:spcAft>
              <a:buSzPts val="2700"/>
              <a:buChar char="●"/>
            </a:pPr>
            <a:r>
              <a:rPr lang="en" sz="2700"/>
              <a:t>Some that impose on intellectual freedom</a:t>
            </a:r>
            <a:endParaRPr sz="2700"/>
          </a:p>
          <a:p>
            <a:pPr marL="457200" lvl="0" indent="-400050" algn="l" rtl="0">
              <a:spcBef>
                <a:spcPts val="0"/>
              </a:spcBef>
              <a:spcAft>
                <a:spcPts val="0"/>
              </a:spcAft>
              <a:buSzPts val="2700"/>
              <a:buChar char="●"/>
            </a:pPr>
            <a:r>
              <a:rPr lang="en" sz="2700"/>
              <a:t>Others encouraging Charter Schools</a:t>
            </a:r>
            <a:endParaRPr sz="2700"/>
          </a:p>
          <a:p>
            <a:pPr marL="457200" lvl="0" indent="-400050" algn="l" rtl="0">
              <a:spcBef>
                <a:spcPts val="0"/>
              </a:spcBef>
              <a:spcAft>
                <a:spcPts val="0"/>
              </a:spcAft>
              <a:buSzPts val="2700"/>
              <a:buChar char="●"/>
            </a:pPr>
            <a:r>
              <a:rPr lang="en" sz="2700"/>
              <a:t>Urging “educational transparency”</a:t>
            </a:r>
            <a:endParaRPr sz="2700"/>
          </a:p>
          <a:p>
            <a:pPr marL="0" lvl="0" indent="0" algn="l" rtl="0">
              <a:spcBef>
                <a:spcPts val="0"/>
              </a:spcBef>
              <a:spcAft>
                <a:spcPts val="0"/>
              </a:spcAft>
              <a:buNone/>
            </a:pPr>
            <a:endParaRPr sz="2700"/>
          </a:p>
        </p:txBody>
      </p:sp>
      <p:grpSp>
        <p:nvGrpSpPr>
          <p:cNvPr id="128" name="Google Shape;128;p21"/>
          <p:cNvGrpSpPr/>
          <p:nvPr/>
        </p:nvGrpSpPr>
        <p:grpSpPr>
          <a:xfrm>
            <a:off x="6781388" y="2464035"/>
            <a:ext cx="2212050" cy="2537076"/>
            <a:chOff x="6803275" y="395363"/>
            <a:chExt cx="2212050" cy="2537076"/>
          </a:xfrm>
        </p:grpSpPr>
        <p:pic>
          <p:nvPicPr>
            <p:cNvPr id="129" name="Google Shape;129;p21"/>
            <p:cNvPicPr preferRelativeResize="0"/>
            <p:nvPr/>
          </p:nvPicPr>
          <p:blipFill>
            <a:blip r:embed="rId4">
              <a:alphaModFix/>
            </a:blip>
            <a:stretch>
              <a:fillRect/>
            </a:stretch>
          </p:blipFill>
          <p:spPr>
            <a:xfrm>
              <a:off x="6803275" y="427445"/>
              <a:ext cx="2212050" cy="2504994"/>
            </a:xfrm>
            <a:prstGeom prst="rect">
              <a:avLst/>
            </a:prstGeom>
            <a:noFill/>
            <a:ln>
              <a:noFill/>
            </a:ln>
          </p:spPr>
        </p:pic>
        <p:pic>
          <p:nvPicPr>
            <p:cNvPr id="130" name="Google Shape;130;p21" descr="Piece of duct tape sticking a note to the slide"/>
            <p:cNvPicPr preferRelativeResize="0"/>
            <p:nvPr/>
          </p:nvPicPr>
          <p:blipFill rotWithShape="1">
            <a:blip r:embed="rId5">
              <a:alphaModFix/>
            </a:blip>
            <a:srcRect l="9244" t="5926" r="2118" b="10011"/>
            <a:stretch/>
          </p:blipFill>
          <p:spPr>
            <a:xfrm rot="154826">
              <a:off x="7370663" y="419419"/>
              <a:ext cx="1077273" cy="382687"/>
            </a:xfrm>
            <a:prstGeom prst="rect">
              <a:avLst/>
            </a:prstGeom>
            <a:noFill/>
            <a:ln>
              <a:noFill/>
            </a:ln>
          </p:spPr>
        </p:pic>
        <p:sp>
          <p:nvSpPr>
            <p:cNvPr id="131" name="Google Shape;131;p21"/>
            <p:cNvSpPr txBox="1"/>
            <p:nvPr/>
          </p:nvSpPr>
          <p:spPr>
            <a:xfrm>
              <a:off x="6944800" y="684231"/>
              <a:ext cx="1929000" cy="200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Raleway"/>
                  <a:ea typeface="Raleway"/>
                  <a:cs typeface="Raleway"/>
                  <a:sym typeface="Raleway"/>
                </a:rPr>
                <a:t>General Assembly 2023</a:t>
              </a:r>
              <a:endParaRPr b="1">
                <a:solidFill>
                  <a:schemeClr val="dk1"/>
                </a:solidFill>
                <a:latin typeface="Raleway"/>
                <a:ea typeface="Raleway"/>
                <a:cs typeface="Raleway"/>
                <a:sym typeface="Raleway"/>
              </a:endParaRPr>
            </a:p>
            <a:p>
              <a:pPr marL="0" lvl="0" indent="0" algn="l" rtl="0">
                <a:spcBef>
                  <a:spcPts val="800"/>
                </a:spcBef>
                <a:spcAft>
                  <a:spcPts val="0"/>
                </a:spcAft>
                <a:buNone/>
              </a:pPr>
              <a:r>
                <a:rPr lang="en" sz="1200">
                  <a:solidFill>
                    <a:schemeClr val="dk2"/>
                  </a:solidFill>
                  <a:latin typeface="Raleway"/>
                  <a:ea typeface="Raleway"/>
                  <a:cs typeface="Raleway"/>
                  <a:sym typeface="Raleway"/>
                </a:rPr>
                <a:t>Started January 11</a:t>
              </a:r>
              <a:endParaRPr sz="1200">
                <a:solidFill>
                  <a:schemeClr val="dk2"/>
                </a:solidFill>
                <a:latin typeface="Raleway"/>
                <a:ea typeface="Raleway"/>
                <a:cs typeface="Raleway"/>
                <a:sym typeface="Raleway"/>
              </a:endParaRPr>
            </a:p>
            <a:p>
              <a:pPr marL="0" lvl="0" indent="0" algn="l" rtl="0">
                <a:spcBef>
                  <a:spcPts val="800"/>
                </a:spcBef>
                <a:spcAft>
                  <a:spcPts val="0"/>
                </a:spcAft>
                <a:buNone/>
              </a:pPr>
              <a:r>
                <a:rPr lang="en" sz="1200">
                  <a:solidFill>
                    <a:schemeClr val="dk2"/>
                  </a:solidFill>
                  <a:latin typeface="Raleway"/>
                  <a:ea typeface="Raleway"/>
                  <a:cs typeface="Raleway"/>
                  <a:sym typeface="Raleway"/>
                </a:rPr>
                <a:t>Ends February 25</a:t>
              </a:r>
              <a:endParaRPr sz="1200">
                <a:solidFill>
                  <a:schemeClr val="dk2"/>
                </a:solidFill>
                <a:latin typeface="Raleway"/>
                <a:ea typeface="Raleway"/>
                <a:cs typeface="Raleway"/>
                <a:sym typeface="Raleway"/>
              </a:endParaRPr>
            </a:p>
            <a:p>
              <a:pPr marL="0" lvl="0" indent="0" algn="l" rtl="0">
                <a:spcBef>
                  <a:spcPts val="800"/>
                </a:spcBef>
                <a:spcAft>
                  <a:spcPts val="0"/>
                </a:spcAft>
                <a:buNone/>
              </a:pPr>
              <a:r>
                <a:rPr lang="en" sz="1200">
                  <a:solidFill>
                    <a:schemeClr val="dk2"/>
                  </a:solidFill>
                  <a:latin typeface="Raleway"/>
                  <a:ea typeface="Raleway"/>
                  <a:cs typeface="Raleway"/>
                  <a:sym typeface="Raleway"/>
                </a:rPr>
                <a:t>1500+ bills were proposed this week</a:t>
              </a:r>
              <a:endParaRPr sz="1200">
                <a:solidFill>
                  <a:schemeClr val="dk2"/>
                </a:solidFill>
                <a:latin typeface="Raleway"/>
                <a:ea typeface="Raleway"/>
                <a:cs typeface="Raleway"/>
                <a:sym typeface="Raleway"/>
              </a:endParaRPr>
            </a:p>
            <a:p>
              <a:pPr marL="0" lvl="0" indent="0" algn="l" rtl="0">
                <a:spcBef>
                  <a:spcPts val="800"/>
                </a:spcBef>
                <a:spcAft>
                  <a:spcPts val="800"/>
                </a:spcAft>
                <a:buNone/>
              </a:pPr>
              <a:endParaRPr sz="1200">
                <a:solidFill>
                  <a:schemeClr val="dk2"/>
                </a:solidFill>
                <a:latin typeface="Raleway"/>
                <a:ea typeface="Raleway"/>
                <a:cs typeface="Raleway"/>
                <a:sym typeface="Raleway"/>
              </a:endParaRPr>
            </a:p>
          </p:txBody>
        </p:sp>
      </p:grpSp>
    </p:spTree>
  </p:cSld>
  <p:clrMapOvr>
    <a:masterClrMapping/>
  </p:clrMapOvr>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730</Words>
  <Application>Microsoft Office PowerPoint</Application>
  <PresentationFormat>On-screen Show (16:9)</PresentationFormat>
  <Paragraphs>73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Raleway</vt:lpstr>
      <vt:lpstr>Lato</vt:lpstr>
      <vt:lpstr>Arial</vt:lpstr>
      <vt:lpstr>Raleway Medium</vt:lpstr>
      <vt:lpstr>Swiss</vt:lpstr>
      <vt:lpstr>2023 Legislative Session: Before &amp; During</vt:lpstr>
      <vt:lpstr>How did we get here?</vt:lpstr>
      <vt:lpstr>PowerPoint Presentation</vt:lpstr>
      <vt:lpstr>What is the Virginia Library Association?</vt:lpstr>
      <vt:lpstr>Lawsuit in Virginia Beach, May 2022 Delegate Tim Anderson files suit in VB Circuit Court on behalf of Tommy Altman, who is running for the Republican Congressional nomination  for the VA-02  Suits are against the authors, publishers and distributors of Gender Queer by Maia Kobabe and A Court of Mist and Fury by Sarah J. Maas</vt:lpstr>
      <vt:lpstr>Pornography and Obscenity, Miller v. California (1973)  When evaluating a work, the ENTIRE work must be evaluated before the item can be called pronographic or obscene.</vt:lpstr>
      <vt:lpstr>Hearing in Virginia Beach: August 2022 Judge Pamela Baskerville vacates the petitions against the books, publishers and booksellers and finds that the piece of VA Code Anderson used to file was unconstitutional</vt:lpstr>
      <vt:lpstr>PowerPoint Presentation</vt:lpstr>
      <vt:lpstr>Where are we now? A lot of bills related to education Some that impose on intellectual freedom Others encouraging Charter Schools Urging “educational transparency” </vt:lpstr>
      <vt:lpstr>   Ratings Systems Voluntary Tied to distribution of the material Not legally enforceable   </vt:lpstr>
      <vt:lpstr>PowerPoint Presentation</vt:lpstr>
      <vt:lpstr>Bills on our radar: HB1379  https://lis.virginia.gov/cgi-bin/legp604.exe?231+sum+HB1379 HB1448 https://lis.virginia.gov/cgi-bin/legp604.exe?231+sum+HB1448 HB1803  https://lis.virginia.gov/cgi-bin/legp604.exe?231+sum+HB1803 HB1903 https://lis.virginia.gov/cgi-bin/legp604.exe?231+sum+HB1903 HB1708 https://lis.virginia.gov/cgi-bin/legp604.exe?231+sum+HB1708 SB 1204: https://lis.virginia.gov/cgi-bin/legp604.exe?ses=231&amp;typ=bil&amp;val=sb1204  Others of interest:  HB2349: https://lis.virginia.gov/cgi-bin/legp604.exe?ses=231&amp;typ=bil&amp;val=hb2349 HB2136: https://lis.virginia.gov/cgi-bin/legp604.exe?231+sum+HB2136      </vt:lpstr>
      <vt:lpstr>SB787 Passed by Indefinitely by the Senate Subcommittee on Public Education on Thursday It is not officially dead, but it coming back is slim.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Legislative Session: Before &amp; During</dc:title>
  <dc:creator>Carol Proven</dc:creator>
  <cp:lastModifiedBy>Carol Proven</cp:lastModifiedBy>
  <cp:revision>1</cp:revision>
  <dcterms:modified xsi:type="dcterms:W3CDTF">2023-01-21T12:49:29Z</dcterms:modified>
</cp:coreProperties>
</file>