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Black"/>
      <p:bold r:id="rId28"/>
      <p:boldItalic r:id="rId29"/>
    </p:embeddedFon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4" roundtripDataSignature="AMtx7mi2yZojJBUpHsCu224r35t1mmYk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lack-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lack-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444746"/>
                </a:solidFill>
                <a:highlight>
                  <a:srgbClr val="FFFFFF"/>
                </a:highlight>
                <a:latin typeface="Roboto"/>
                <a:ea typeface="Roboto"/>
                <a:cs typeface="Roboto"/>
                <a:sym typeface="Roboto"/>
              </a:rPr>
              <a:t>Definition from Google search; Oxford Languages: Inalienable: unable to be taken away from or given away by the possessor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2215a19d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f2215a19dc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11664f2a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2f11664f2ad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fda8a7923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fda8a7923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11664f2a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2f11664f2a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11664f2a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2f11664f2a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Tough on crime policies increased the likelihood of incarceration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faead0725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faead0725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11664f2a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2f11664f2ad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11664f2a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f11664f2ad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fda8a792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fda8a792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b3650ee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b3650ee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faead0725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faead072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fda8a7923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fda8a7923c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2c96b38c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f2c96b38c6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f15b372d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f15b372dd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f11664f2a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2f11664f2ad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Eleanor Roosevelt, a prominent LWV member, chaired the United Nations Human Rights Committee. </a:t>
            </a:r>
            <a:endParaRPr/>
          </a:p>
          <a:p>
            <a:pPr indent="0" lvl="0" marL="0" rtl="0" algn="l">
              <a:lnSpc>
                <a:spcPct val="100000"/>
              </a:lnSpc>
              <a:spcBef>
                <a:spcPts val="0"/>
              </a:spcBef>
              <a:spcAft>
                <a:spcPts val="0"/>
              </a:spcAft>
              <a:buSzPts val="1100"/>
              <a:buNone/>
            </a:pPr>
            <a:r>
              <a:rPr lang="en"/>
              <a:t>Your voice is your vote.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aead0725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aead0725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000">
                <a:solidFill>
                  <a:srgbClr val="1B1B1B"/>
                </a:solidFill>
              </a:rPr>
              <a:t>Local League supporting the Study Proposal include Arlington/Alexandria, Falls Church, Lynchburg,  Montgomery County, Prince William/Fauquier, Roanoke Valley, South Hampton Roads, and Williamsburg.  Seven League members have volunteered for the Study.</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f11664f2a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f11664f2a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f11664f2a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2f11664f2ad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596900" rtl="0" algn="l">
              <a:lnSpc>
                <a:spcPct val="115000"/>
              </a:lnSpc>
              <a:spcBef>
                <a:spcPts val="1000"/>
              </a:spcBef>
              <a:spcAft>
                <a:spcPts val="0"/>
              </a:spcAft>
              <a:buClr>
                <a:srgbClr val="222222"/>
              </a:buClr>
              <a:buSzPts val="1000"/>
              <a:buFont typeface="Roboto"/>
              <a:buChar char="●"/>
            </a:pPr>
            <a:r>
              <a:rPr lang="en" sz="1000">
                <a:solidFill>
                  <a:srgbClr val="222222"/>
                </a:solidFill>
                <a:latin typeface="Roboto"/>
                <a:ea typeface="Roboto"/>
                <a:cs typeface="Roboto"/>
                <a:sym typeface="Roboto"/>
              </a:rPr>
              <a:t>(p. 6):  In 1965, the League arrived at a position in opposition to the Freeholder Amendment to the Virginia Constitution, which would have limited voting on bond issues to property owners. Virginia had come under Section 5 of the Federal Voting Rights Act in 1965 because the state had a literacy requirement and less than 50% of its voting age population had voted in the 1964 presidential election. The League modified its position in 1967 to seek elimination of the literacy requirement, calling instead for some other means of identification for those unable to sign</a:t>
            </a:r>
            <a:endParaRPr sz="1000">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11664f2a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f11664f2ad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Our focus is on WHO can vote rather than the mechanisms of voting. Originally, only white, land-owning males aged 21 or older could vote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11664f2a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f11664f2ad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 sz="1000">
                <a:solidFill>
                  <a:schemeClr val="dk1"/>
                </a:solidFill>
                <a:highlight>
                  <a:srgbClr val="FFFFFF"/>
                </a:highlight>
                <a:latin typeface="Roboto"/>
                <a:ea typeface="Roboto"/>
                <a:cs typeface="Roboto"/>
                <a:sym typeface="Roboto"/>
              </a:rPr>
              <a:t>“</a:t>
            </a:r>
            <a:r>
              <a:rPr lang="en" sz="1000">
                <a:solidFill>
                  <a:schemeClr val="dk1"/>
                </a:solidFill>
                <a:latin typeface="Roboto"/>
                <a:ea typeface="Roboto"/>
                <a:cs typeface="Roboto"/>
                <a:sym typeface="Roboto"/>
              </a:rPr>
              <a:t>The LWV-VA was jubilant at the demise of the poll tax at long last. The League and others mounted massive voter registration drives which frequently resulted in registrars being swamped. During this time, registrars could only register voters at their offices, they could not leave to do so.  However, neighborhood registrars could be appointed to register voters from their homes and the League actively participated as neighborhood registrars or assisted in identifying these auxiliary registrars. This led to  huge increases in voter registration.” update to Colvard history of LWV-VA</a:t>
            </a:r>
            <a:endParaRPr sz="1000">
              <a:solidFill>
                <a:schemeClr val="dk1"/>
              </a:solidFill>
              <a:latin typeface="Roboto"/>
              <a:ea typeface="Roboto"/>
              <a:cs typeface="Roboto"/>
              <a:sym typeface="Roboto"/>
            </a:endParaRPr>
          </a:p>
          <a:p>
            <a:pPr indent="0" lvl="0" marL="457200" rtl="0" algn="l">
              <a:lnSpc>
                <a:spcPct val="100000"/>
              </a:lnSpc>
              <a:spcBef>
                <a:spcPts val="0"/>
              </a:spcBef>
              <a:spcAft>
                <a:spcPts val="0"/>
              </a:spcAft>
              <a:buSzPts val="1100"/>
              <a:buNone/>
            </a:pPr>
            <a:r>
              <a:t/>
            </a:r>
            <a:endParaRPr sz="1000">
              <a:solidFill>
                <a:schemeClr val="dk1"/>
              </a:solidFill>
              <a:latin typeface="Roboto"/>
              <a:ea typeface="Roboto"/>
              <a:cs typeface="Roboto"/>
              <a:sym typeface="Roboto"/>
            </a:endParaRPr>
          </a:p>
          <a:p>
            <a:pPr indent="0" lvl="0" marL="457200" rtl="0" algn="l">
              <a:lnSpc>
                <a:spcPct val="115833"/>
              </a:lnSpc>
              <a:spcBef>
                <a:spcPts val="0"/>
              </a:spcBef>
              <a:spcAft>
                <a:spcPts val="0"/>
              </a:spcAft>
              <a:buSzPts val="1100"/>
              <a:buNone/>
            </a:pPr>
            <a:r>
              <a:rPr lang="en" sz="1000">
                <a:solidFill>
                  <a:schemeClr val="dk1"/>
                </a:solidFill>
                <a:latin typeface="Roboto"/>
                <a:ea typeface="Roboto"/>
                <a:cs typeface="Roboto"/>
                <a:sym typeface="Roboto"/>
              </a:rPr>
              <a:t>Native American Voters</a:t>
            </a:r>
            <a:endParaRPr sz="1000">
              <a:solidFill>
                <a:schemeClr val="dk1"/>
              </a:solidFill>
              <a:latin typeface="Roboto"/>
              <a:ea typeface="Roboto"/>
              <a:cs typeface="Roboto"/>
              <a:sym typeface="Roboto"/>
            </a:endParaRPr>
          </a:p>
          <a:p>
            <a:pPr indent="0" lvl="0" marL="914400" rtl="0" algn="l">
              <a:lnSpc>
                <a:spcPct val="115833"/>
              </a:lnSpc>
              <a:spcBef>
                <a:spcPts val="0"/>
              </a:spcBef>
              <a:spcAft>
                <a:spcPts val="0"/>
              </a:spcAft>
              <a:buSzPts val="1100"/>
              <a:buNone/>
            </a:pPr>
            <a:r>
              <a:rPr lang="en" sz="1000">
                <a:solidFill>
                  <a:schemeClr val="dk1"/>
                </a:solidFill>
                <a:latin typeface="Roboto"/>
                <a:ea typeface="Roboto"/>
                <a:cs typeface="Roboto"/>
                <a:sym typeface="Roboto"/>
              </a:rPr>
              <a:t>- Underrepresented communities including Native Americans and other minority communities are often excluded from consideration of the impact of voting laws. </a:t>
            </a:r>
            <a:endParaRPr sz="1000">
              <a:solidFill>
                <a:schemeClr val="dk1"/>
              </a:solidFill>
              <a:latin typeface="Roboto"/>
              <a:ea typeface="Roboto"/>
              <a:cs typeface="Roboto"/>
              <a:sym typeface="Roboto"/>
            </a:endParaRPr>
          </a:p>
          <a:p>
            <a:pPr indent="0" lvl="0" marL="914400" rtl="0" algn="l">
              <a:lnSpc>
                <a:spcPct val="115833"/>
              </a:lnSpc>
              <a:spcBef>
                <a:spcPts val="0"/>
              </a:spcBef>
              <a:spcAft>
                <a:spcPts val="0"/>
              </a:spcAft>
              <a:buSzPts val="1100"/>
              <a:buNone/>
            </a:pPr>
            <a:r>
              <a:rPr lang="en" sz="1000">
                <a:solidFill>
                  <a:schemeClr val="dk1"/>
                </a:solidFill>
                <a:latin typeface="Roboto"/>
                <a:ea typeface="Roboto"/>
                <a:cs typeface="Roboto"/>
                <a:sym typeface="Roboto"/>
              </a:rPr>
              <a:t>- Special considerations for the unique circumstances (eg, poor or non-existent public infrastructure such as roads or mail delivery) of minority communities should be weighed when laws are promulgated. </a:t>
            </a:r>
            <a:endParaRPr sz="1000">
              <a:solidFill>
                <a:schemeClr val="dk1"/>
              </a:solidFill>
              <a:latin typeface="Roboto"/>
              <a:ea typeface="Roboto"/>
              <a:cs typeface="Roboto"/>
              <a:sym typeface="Roboto"/>
            </a:endParaRPr>
          </a:p>
          <a:p>
            <a:pPr indent="0" lvl="0" marL="914400" rtl="0" algn="l">
              <a:lnSpc>
                <a:spcPct val="115833"/>
              </a:lnSpc>
              <a:spcBef>
                <a:spcPts val="0"/>
              </a:spcBef>
              <a:spcAft>
                <a:spcPts val="0"/>
              </a:spcAft>
              <a:buSzPts val="1100"/>
              <a:buNone/>
            </a:pPr>
            <a:r>
              <a:rPr lang="en" sz="1000">
                <a:solidFill>
                  <a:schemeClr val="dk1"/>
                </a:solidFill>
                <a:latin typeface="Roboto"/>
                <a:ea typeface="Roboto"/>
                <a:cs typeface="Roboto"/>
                <a:sym typeface="Roboto"/>
              </a:rPr>
              <a:t>- The history of racial discrimination can be found in many of our existing laws and practices regarding voting.  The loss of federal protection once afforded by the VRA has adversely impacted many voters throughout the country. </a:t>
            </a:r>
            <a:endParaRPr sz="1000">
              <a:solidFill>
                <a:schemeClr val="dk1"/>
              </a:solidFill>
              <a:latin typeface="Roboto"/>
              <a:ea typeface="Roboto"/>
              <a:cs typeface="Roboto"/>
              <a:sym typeface="Roboto"/>
            </a:endParaRPr>
          </a:p>
          <a:p>
            <a:pPr indent="0" lvl="0" marL="457200" rtl="0" algn="l">
              <a:lnSpc>
                <a:spcPct val="115833"/>
              </a:lnSpc>
              <a:spcBef>
                <a:spcPts val="0"/>
              </a:spcBef>
              <a:spcAft>
                <a:spcPts val="0"/>
              </a:spcAft>
              <a:buSzPts val="1100"/>
              <a:buNone/>
            </a:pPr>
            <a:r>
              <a:rPr lang="en" sz="1000">
                <a:solidFill>
                  <a:schemeClr val="dk1"/>
                </a:solidFill>
                <a:latin typeface="Roboto"/>
                <a:ea typeface="Roboto"/>
                <a:cs typeface="Roboto"/>
                <a:sym typeface="Roboto"/>
              </a:rPr>
              <a:t>Asian Voters</a:t>
            </a:r>
            <a:endParaRPr sz="1000">
              <a:solidFill>
                <a:schemeClr val="dk1"/>
              </a:solidFill>
              <a:latin typeface="Roboto"/>
              <a:ea typeface="Roboto"/>
              <a:cs typeface="Roboto"/>
              <a:sym typeface="Roboto"/>
            </a:endParaRPr>
          </a:p>
          <a:p>
            <a:pPr indent="0" lvl="0" marL="914400" rtl="0" algn="l">
              <a:lnSpc>
                <a:spcPct val="115833"/>
              </a:lnSpc>
              <a:spcBef>
                <a:spcPts val="0"/>
              </a:spcBef>
              <a:spcAft>
                <a:spcPts val="0"/>
              </a:spcAft>
              <a:buSzPts val="1100"/>
              <a:buNone/>
            </a:pPr>
            <a:r>
              <a:rPr lang="en" sz="1000">
                <a:solidFill>
                  <a:schemeClr val="dk1"/>
                </a:solidFill>
                <a:latin typeface="Roboto"/>
                <a:ea typeface="Roboto"/>
                <a:cs typeface="Roboto"/>
                <a:sym typeface="Roboto"/>
              </a:rPr>
              <a:t>Congressional actions created roadblocks to immigration and citizenship; these roadblocks impacted the voting rights of immigrants from Asia and Americans of Asian ancestry</a:t>
            </a:r>
            <a:endParaRPr sz="1000">
              <a:solidFill>
                <a:schemeClr val="dk1"/>
              </a:solidFill>
              <a:latin typeface="Roboto"/>
              <a:ea typeface="Roboto"/>
              <a:cs typeface="Roboto"/>
              <a:sym typeface="Roboto"/>
            </a:endParaRPr>
          </a:p>
          <a:p>
            <a:pPr indent="0" lvl="0" marL="914400" rtl="0" algn="l">
              <a:lnSpc>
                <a:spcPct val="115833"/>
              </a:lnSpc>
              <a:spcBef>
                <a:spcPts val="0"/>
              </a:spcBef>
              <a:spcAft>
                <a:spcPts val="0"/>
              </a:spcAft>
              <a:buSzPts val="1100"/>
              <a:buNone/>
            </a:pPr>
            <a:r>
              <a:rPr lang="en" sz="1000">
                <a:solidFill>
                  <a:schemeClr val="dk1"/>
                </a:solidFill>
                <a:latin typeface="Roboto"/>
                <a:ea typeface="Roboto"/>
                <a:cs typeface="Roboto"/>
                <a:sym typeface="Roboto"/>
              </a:rPr>
              <a:t>Naturalization Act of 1790 was one of the first Congressional actions – it limited citizenship to “any alien, being a free white person”</a:t>
            </a:r>
            <a:endParaRPr sz="1000">
              <a:solidFill>
                <a:schemeClr val="dk1"/>
              </a:solidFill>
              <a:latin typeface="Roboto"/>
              <a:ea typeface="Roboto"/>
              <a:cs typeface="Roboto"/>
              <a:sym typeface="Roboto"/>
            </a:endParaRPr>
          </a:p>
          <a:p>
            <a:pPr indent="0" lvl="0" marL="914400" rtl="0" algn="l">
              <a:lnSpc>
                <a:spcPct val="115833"/>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Voting Rights Act of 1965 outlawed barriers to voting (that had been used to disenfranchise minority voters)</a:t>
            </a:r>
            <a:endParaRPr sz="1000">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law.lis.virginia.gov/constitution/article2/section1/"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google.com/search?sca_esv=136c67f42ee830f9&amp;rlz=1C1RXQR_enUS993US993&amp;sxsrf=ADLYWILwYYeBMcKo8AcH0ol2aj350L0ZZA:1724768548420&amp;q=unjust&amp;si=ACC90nwdkA2npcVVmNPViiSe8FMK13uiVrw6080FQXaOZHG-RcICrRAISNIRl8-nPszLUpnw-24YvufztFoUNZFouNooZTbPMQ%3D%3D&amp;expnd=1&amp;sa=X&amp;ved=2ahUKEwjqv5fFr5WIAxX4MlkFHbTyLQgQyecJegQIIBAO" TargetMode="External"/><Relationship Id="rId4" Type="http://schemas.openxmlformats.org/officeDocument/2006/relationships/hyperlink" Target="https://www.google.com/search?sca_esv=136c67f42ee830f9&amp;rlz=1C1RXQR_enUS993US993&amp;sxsrf=ADLYWILwYYeBMcKo8AcH0ol2aj350L0ZZA:1724768548420&amp;q=prejudicial&amp;si=ACC90nwZrNcJVJVL0KSmGGq5Ka2YqNCvkRbF2Rpu_BW6Zyk_-owyUVbLljm_Eb2mxUmtWdo7LxggPIY3xxaV0ifJxWJ9rIr3ABtSgo25nNxNpOWjZr5bVcU%3D&amp;expnd=1&amp;sa=X&amp;ved=2ahUKEwjqv5fFr5WIAxX4MlkFHbTyLQgQyecJegQIIBAP" TargetMode="External"/><Relationship Id="rId11" Type="http://schemas.openxmlformats.org/officeDocument/2006/relationships/image" Target="../media/image10.jpg"/><Relationship Id="rId10" Type="http://schemas.openxmlformats.org/officeDocument/2006/relationships/image" Target="../media/image7.jpg"/><Relationship Id="rId12" Type="http://schemas.openxmlformats.org/officeDocument/2006/relationships/image" Target="../media/image11.jpg"/><Relationship Id="rId9" Type="http://schemas.openxmlformats.org/officeDocument/2006/relationships/image" Target="../media/image8.jpg"/><Relationship Id="rId5" Type="http://schemas.openxmlformats.org/officeDocument/2006/relationships/image" Target="../media/image5.jpg"/><Relationship Id="rId6" Type="http://schemas.openxmlformats.org/officeDocument/2006/relationships/image" Target="../media/image9.jpg"/><Relationship Id="rId7" Type="http://schemas.openxmlformats.org/officeDocument/2006/relationships/image" Target="../media/image4.jpg"/><Relationship Id="rId8"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lwv.org/sites/default/files/2023-02/LWV_ImpactOnIssues2022-2024.pdf"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my.lwv.org/sites/default/files/lwv_va_positions_full_2023.pdf"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12017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latin typeface="Roboto Black"/>
                <a:ea typeface="Roboto Black"/>
                <a:cs typeface="Roboto Black"/>
                <a:sym typeface="Roboto Black"/>
              </a:rPr>
              <a:t>Recommended Program</a:t>
            </a:r>
            <a:endParaRPr>
              <a:latin typeface="Roboto Black"/>
              <a:ea typeface="Roboto Black"/>
              <a:cs typeface="Roboto Black"/>
              <a:sym typeface="Roboto Black"/>
            </a:endParaRPr>
          </a:p>
          <a:p>
            <a:pPr indent="0" lvl="0" marL="0" rtl="0" algn="ctr">
              <a:spcBef>
                <a:spcPts val="0"/>
              </a:spcBef>
              <a:spcAft>
                <a:spcPts val="0"/>
              </a:spcAft>
              <a:buSzPts val="2800"/>
              <a:buNone/>
            </a:pPr>
            <a:r>
              <a:rPr b="1" lang="en" sz="5300">
                <a:solidFill>
                  <a:srgbClr val="9900FF"/>
                </a:solidFill>
                <a:latin typeface="Roboto"/>
                <a:ea typeface="Roboto"/>
                <a:cs typeface="Roboto"/>
                <a:sym typeface="Roboto"/>
              </a:rPr>
              <a:t>Inalienable Right to Vote</a:t>
            </a:r>
            <a:endParaRPr>
              <a:latin typeface="Roboto Black"/>
              <a:ea typeface="Roboto Black"/>
              <a:cs typeface="Roboto Black"/>
              <a:sym typeface="Roboto Black"/>
            </a:endParaRPr>
          </a:p>
        </p:txBody>
      </p:sp>
      <p:pic>
        <p:nvPicPr>
          <p:cNvPr id="55" name="Google Shape;55;p1"/>
          <p:cNvPicPr preferRelativeResize="0"/>
          <p:nvPr/>
        </p:nvPicPr>
        <p:blipFill rotWithShape="1">
          <a:blip r:embed="rId3">
            <a:alphaModFix/>
          </a:blip>
          <a:srcRect b="0" l="0" r="0" t="0"/>
          <a:stretch/>
        </p:blipFill>
        <p:spPr>
          <a:xfrm>
            <a:off x="5842125" y="4526450"/>
            <a:ext cx="3301873" cy="617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f2215a19dc_0_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990"/>
              <a:buFont typeface="Arial"/>
              <a:buNone/>
            </a:pPr>
            <a:r>
              <a:rPr lang="en" sz="2400">
                <a:latin typeface="Roboto"/>
                <a:ea typeface="Roboto"/>
                <a:cs typeface="Roboto"/>
                <a:sym typeface="Roboto"/>
              </a:rPr>
              <a:t>VA Constitution Article II, Section 1, Qualification of Voters</a:t>
            </a:r>
            <a:endParaRPr sz="2400">
              <a:solidFill>
                <a:srgbClr val="444746"/>
              </a:solidFill>
              <a:latin typeface="Roboto"/>
              <a:ea typeface="Roboto"/>
              <a:cs typeface="Roboto"/>
              <a:sym typeface="Roboto"/>
            </a:endParaRPr>
          </a:p>
        </p:txBody>
      </p:sp>
      <p:sp>
        <p:nvSpPr>
          <p:cNvPr id="124" name="Google Shape;124;g2f2215a19dc_0_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rgbClr val="FFFFFF"/>
                </a:highlight>
                <a:latin typeface="Roboto"/>
                <a:ea typeface="Roboto"/>
                <a:cs typeface="Roboto"/>
                <a:sym typeface="Roboto"/>
              </a:rPr>
              <a:t>Virginia drafted the 1901-1902 state constitution and supporting legislation with the intent to disenfranchise Blacks despite the 14th Amendment to the U.S. Constitution. </a:t>
            </a:r>
            <a:r>
              <a:rPr lang="en" sz="1400">
                <a:solidFill>
                  <a:schemeClr val="dk1"/>
                </a:solidFill>
                <a:latin typeface="Roboto"/>
                <a:ea typeface="Roboto"/>
                <a:cs typeface="Roboto"/>
                <a:sym typeface="Roboto"/>
              </a:rPr>
              <a:t>The passage of the 24th Amendment and the 1965 Voting Rights Act necessitated Virginia to rewrite its constitution, resulting in the 1971 Virginia Constitution, under which we currently operate.</a:t>
            </a:r>
            <a:endParaRPr sz="1400">
              <a:solidFill>
                <a:schemeClr val="dk1"/>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lang="en" sz="1400" u="sng">
                <a:solidFill>
                  <a:srgbClr val="1155CC"/>
                </a:solidFill>
                <a:latin typeface="Roboto"/>
                <a:ea typeface="Roboto"/>
                <a:cs typeface="Roboto"/>
                <a:sym typeface="Roboto"/>
                <a:hlinkClick r:id="rId3">
                  <a:extLst>
                    <a:ext uri="{A12FA001-AC4F-418D-AE19-62706E023703}">
                      <ahyp:hlinkClr val="tx"/>
                    </a:ext>
                  </a:extLst>
                </a:hlinkClick>
              </a:rPr>
              <a:t>https://law.lis.virginia.gov/constitution/article2/section1/</a:t>
            </a:r>
            <a:endParaRPr sz="1400">
              <a:solidFill>
                <a:srgbClr val="1155CC"/>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latin typeface="Roboto"/>
                <a:ea typeface="Roboto"/>
                <a:cs typeface="Roboto"/>
                <a:sym typeface="Roboto"/>
              </a:rPr>
              <a:t>In elections by the people, the qualifications of voters shall be as follows: Each voter shall be a citizen of the United States, </a:t>
            </a:r>
            <a:r>
              <a:rPr lang="en" sz="1400">
                <a:solidFill>
                  <a:schemeClr val="dk1"/>
                </a:solidFill>
                <a:highlight>
                  <a:schemeClr val="accent6"/>
                </a:highlight>
                <a:latin typeface="Roboto"/>
                <a:ea typeface="Roboto"/>
                <a:cs typeface="Roboto"/>
                <a:sym typeface="Roboto"/>
              </a:rPr>
              <a:t>shall be eighteen years of age</a:t>
            </a:r>
            <a:r>
              <a:rPr lang="en" sz="1400">
                <a:solidFill>
                  <a:schemeClr val="dk1"/>
                </a:solidFill>
                <a:latin typeface="Roboto"/>
                <a:ea typeface="Roboto"/>
                <a:cs typeface="Roboto"/>
                <a:sym typeface="Roboto"/>
              </a:rPr>
              <a:t>, shall fulfill the residence requirements set forth in this section, and shall be registered to vote pursuant to this article. </a:t>
            </a:r>
            <a:r>
              <a:rPr lang="en" sz="1400">
                <a:solidFill>
                  <a:schemeClr val="dk1"/>
                </a:solidFill>
                <a:highlight>
                  <a:schemeClr val="accent6"/>
                </a:highlight>
                <a:latin typeface="Roboto"/>
                <a:ea typeface="Roboto"/>
                <a:cs typeface="Roboto"/>
                <a:sym typeface="Roboto"/>
              </a:rPr>
              <a:t>No person who has been convicted of a felony shall be qualified to vote</a:t>
            </a:r>
            <a:r>
              <a:rPr lang="en" sz="1400">
                <a:solidFill>
                  <a:schemeClr val="dk1"/>
                </a:solidFill>
                <a:latin typeface="Roboto"/>
                <a:ea typeface="Roboto"/>
                <a:cs typeface="Roboto"/>
                <a:sym typeface="Roboto"/>
              </a:rPr>
              <a:t> unless his civil rights have been restored by the Governor or other appropriate authority. As prescribed by law, </a:t>
            </a:r>
            <a:r>
              <a:rPr lang="en" sz="1400">
                <a:solidFill>
                  <a:schemeClr val="dk1"/>
                </a:solidFill>
                <a:highlight>
                  <a:schemeClr val="accent6"/>
                </a:highlight>
                <a:latin typeface="Roboto"/>
                <a:ea typeface="Roboto"/>
                <a:cs typeface="Roboto"/>
                <a:sym typeface="Roboto"/>
              </a:rPr>
              <a:t>no person adjudicated to be mentally incompetent shall be qualified to vote</a:t>
            </a:r>
            <a:r>
              <a:rPr lang="en" sz="1400">
                <a:solidFill>
                  <a:schemeClr val="dk1"/>
                </a:solidFill>
                <a:latin typeface="Roboto"/>
                <a:ea typeface="Roboto"/>
                <a:cs typeface="Roboto"/>
                <a:sym typeface="Roboto"/>
              </a:rPr>
              <a:t> until his competency has been reestablished…</a:t>
            </a:r>
            <a:endParaRPr sz="1400">
              <a:solidFill>
                <a:schemeClr val="dk1"/>
              </a:solidFill>
              <a:latin typeface="Roboto"/>
              <a:ea typeface="Roboto"/>
              <a:cs typeface="Roboto"/>
              <a:sym typeface="Roboto"/>
            </a:endParaRPr>
          </a:p>
        </p:txBody>
      </p:sp>
      <p:pic>
        <p:nvPicPr>
          <p:cNvPr id="125" name="Google Shape;125;g2f2215a19dc_0_3"/>
          <p:cNvPicPr preferRelativeResize="0"/>
          <p:nvPr/>
        </p:nvPicPr>
        <p:blipFill rotWithShape="1">
          <a:blip r:embed="rId4">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f11664f2ad_0_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990"/>
              <a:buFont typeface="Arial"/>
              <a:buNone/>
            </a:pPr>
            <a:r>
              <a:rPr lang="en" sz="2400">
                <a:solidFill>
                  <a:srgbClr val="444746"/>
                </a:solidFill>
                <a:latin typeface="Roboto"/>
                <a:ea typeface="Roboto"/>
                <a:cs typeface="Roboto"/>
                <a:sym typeface="Roboto"/>
              </a:rPr>
              <a:t>Virginia Laws</a:t>
            </a:r>
            <a:endParaRPr sz="2400">
              <a:latin typeface="Roboto"/>
              <a:ea typeface="Roboto"/>
              <a:cs typeface="Roboto"/>
              <a:sym typeface="Roboto"/>
            </a:endParaRPr>
          </a:p>
        </p:txBody>
      </p:sp>
      <p:sp>
        <p:nvSpPr>
          <p:cNvPr id="131" name="Google Shape;131;g2f11664f2ad_0_7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Virginia Voting Rights Act (VA VRA) (2021)–prohibits different standards or practices from being applied to a voter “based on his race or color or membership in a language minority group” and prohibits “at large” methods of elections that would prevent minority voters from being able to elect a candidate of their choosing. In addition, localities are required to accept public comments and establish a waiting period before enacting a covered practice. The VA VRA also provides guidance for how affected individuals can seek relief. </a:t>
            </a:r>
            <a:endParaRPr/>
          </a:p>
        </p:txBody>
      </p:sp>
      <p:pic>
        <p:nvPicPr>
          <p:cNvPr id="132" name="Google Shape;132;g2f11664f2ad_0_72"/>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fda8a7923c_0_1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1250"/>
              <a:buFont typeface="Arial"/>
              <a:buNone/>
            </a:pPr>
            <a:r>
              <a:rPr lang="en" sz="2400">
                <a:latin typeface="Roboto"/>
                <a:ea typeface="Roboto"/>
                <a:cs typeface="Roboto"/>
                <a:sym typeface="Roboto"/>
              </a:rPr>
              <a:t>Inalienable Right to Vote Study Contents</a:t>
            </a:r>
            <a:endParaRPr sz="2400">
              <a:solidFill>
                <a:srgbClr val="444746"/>
              </a:solidFill>
              <a:latin typeface="Roboto"/>
              <a:ea typeface="Roboto"/>
              <a:cs typeface="Roboto"/>
              <a:sym typeface="Roboto"/>
            </a:endParaRPr>
          </a:p>
          <a:p>
            <a:pPr indent="0" lvl="0" marL="0" rtl="0" algn="l">
              <a:spcBef>
                <a:spcPts val="0"/>
              </a:spcBef>
              <a:spcAft>
                <a:spcPts val="0"/>
              </a:spcAft>
              <a:buNone/>
            </a:pPr>
            <a:r>
              <a:t/>
            </a:r>
            <a:endParaRPr/>
          </a:p>
        </p:txBody>
      </p:sp>
      <p:sp>
        <p:nvSpPr>
          <p:cNvPr id="138" name="Google Shape;138;g2fda8a7923c_0_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11150" lvl="0" marL="457200" rtl="0" algn="l">
              <a:spcBef>
                <a:spcPts val="120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Discussion of Voting and Democracy (pp. 2-7)</a:t>
            </a:r>
            <a:endParaRPr sz="1300">
              <a:solidFill>
                <a:schemeClr val="dk1"/>
              </a:solidFill>
              <a:highlight>
                <a:schemeClr val="lt1"/>
              </a:highlight>
              <a:latin typeface="Roboto"/>
              <a:ea typeface="Roboto"/>
              <a:cs typeface="Roboto"/>
              <a:sym typeface="Roboto"/>
            </a:endParaRPr>
          </a:p>
          <a:p>
            <a:pPr indent="-311150" lvl="0" marL="4572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What International, Federal and Virginia laws say about voting (pp. 7-13)</a:t>
            </a:r>
            <a:endParaRPr sz="1300">
              <a:solidFill>
                <a:schemeClr val="dk1"/>
              </a:solidFill>
              <a:highlight>
                <a:schemeClr val="lt1"/>
              </a:highlight>
              <a:latin typeface="Roboto"/>
              <a:ea typeface="Roboto"/>
              <a:cs typeface="Roboto"/>
              <a:sym typeface="Roboto"/>
            </a:endParaRPr>
          </a:p>
          <a:p>
            <a:pPr indent="-311150" lvl="0" marL="4572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In depth look at three groups explicitly disenfranchised in Virginia’s constitution:</a:t>
            </a:r>
            <a:endParaRPr sz="1300">
              <a:solidFill>
                <a:schemeClr val="dk1"/>
              </a:solidFill>
              <a:highlight>
                <a:schemeClr val="lt1"/>
              </a:highlight>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16-17 year olds (pp. 13-18)</a:t>
            </a:r>
            <a:endParaRPr sz="1300">
              <a:solidFill>
                <a:schemeClr val="dk1"/>
              </a:solidFill>
              <a:highlight>
                <a:schemeClr val="lt1"/>
              </a:highlight>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Those with a felony conviction (pp. 18-31)</a:t>
            </a:r>
            <a:endParaRPr sz="1300">
              <a:solidFill>
                <a:schemeClr val="dk1"/>
              </a:solidFill>
              <a:highlight>
                <a:schemeClr val="lt1"/>
              </a:highlight>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Those mentally adjudicated as incompetent (pp. 31-36)</a:t>
            </a:r>
            <a:endParaRPr sz="1300">
              <a:solidFill>
                <a:schemeClr val="dk1"/>
              </a:solidFill>
              <a:highlight>
                <a:schemeClr val="lt1"/>
              </a:highlight>
              <a:latin typeface="Roboto"/>
              <a:ea typeface="Roboto"/>
              <a:cs typeface="Roboto"/>
              <a:sym typeface="Roboto"/>
            </a:endParaRPr>
          </a:p>
          <a:p>
            <a:pPr indent="-311150" lvl="0" marL="4572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Conclusion (p. 36)</a:t>
            </a:r>
            <a:endParaRPr sz="1300">
              <a:solidFill>
                <a:schemeClr val="dk1"/>
              </a:solidFill>
              <a:highlight>
                <a:schemeClr val="lt1"/>
              </a:highlight>
              <a:latin typeface="Roboto"/>
              <a:ea typeface="Roboto"/>
              <a:cs typeface="Roboto"/>
              <a:sym typeface="Roboto"/>
            </a:endParaRPr>
          </a:p>
          <a:p>
            <a:pPr indent="-311150" lvl="0" marL="4572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Consensus Questions (pp. 36-37)</a:t>
            </a:r>
            <a:endParaRPr sz="1300">
              <a:solidFill>
                <a:schemeClr val="dk1"/>
              </a:solidFill>
              <a:highlight>
                <a:schemeClr val="lt1"/>
              </a:highlight>
              <a:latin typeface="Roboto"/>
              <a:ea typeface="Roboto"/>
              <a:cs typeface="Roboto"/>
              <a:sym typeface="Roboto"/>
            </a:endParaRPr>
          </a:p>
          <a:p>
            <a:pPr indent="-311150" lvl="0" marL="4572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Appendices: groups who won the right to vote:</a:t>
            </a:r>
            <a:endParaRPr sz="1300">
              <a:solidFill>
                <a:schemeClr val="dk1"/>
              </a:solidFill>
              <a:highlight>
                <a:schemeClr val="lt1"/>
              </a:highlight>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Women (pp. 37-46)</a:t>
            </a:r>
            <a:endParaRPr sz="1300">
              <a:solidFill>
                <a:schemeClr val="dk1"/>
              </a:solidFill>
              <a:highlight>
                <a:schemeClr val="lt1"/>
              </a:highlight>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18-20 year olds (pp. 46-48)</a:t>
            </a:r>
            <a:endParaRPr sz="1300">
              <a:solidFill>
                <a:schemeClr val="dk1"/>
              </a:solidFill>
              <a:highlight>
                <a:schemeClr val="lt1"/>
              </a:highlight>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Native Americans (pp. 48-50)</a:t>
            </a:r>
            <a:endParaRPr sz="1300">
              <a:solidFill>
                <a:schemeClr val="dk1"/>
              </a:solidFill>
              <a:highlight>
                <a:schemeClr val="lt1"/>
              </a:highlight>
              <a:latin typeface="Roboto"/>
              <a:ea typeface="Roboto"/>
              <a:cs typeface="Roboto"/>
              <a:sym typeface="Roboto"/>
            </a:endParaRPr>
          </a:p>
          <a:p>
            <a:pPr indent="-311150" lvl="1" marL="9144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Asian voters (pp. 50-51)</a:t>
            </a:r>
            <a:endParaRPr sz="1300">
              <a:solidFill>
                <a:schemeClr val="dk1"/>
              </a:solidFill>
              <a:highlight>
                <a:schemeClr val="lt1"/>
              </a:highlight>
              <a:latin typeface="Roboto"/>
              <a:ea typeface="Roboto"/>
              <a:cs typeface="Roboto"/>
              <a:sym typeface="Roboto"/>
            </a:endParaRPr>
          </a:p>
          <a:p>
            <a:pPr indent="-311150" lvl="0" marL="4572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Resources cited (pp. 51-64)</a:t>
            </a:r>
            <a:endParaRPr sz="1300">
              <a:solidFill>
                <a:schemeClr val="dk1"/>
              </a:solidFill>
              <a:highlight>
                <a:schemeClr val="lt1"/>
              </a:highlight>
              <a:latin typeface="Roboto"/>
              <a:ea typeface="Roboto"/>
              <a:cs typeface="Roboto"/>
              <a:sym typeface="Roboto"/>
            </a:endParaRPr>
          </a:p>
          <a:p>
            <a:pPr indent="-311150" lvl="0" marL="457200" rtl="0" algn="l">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Additional resources (pp. 64-70)</a:t>
            </a:r>
            <a:endParaRPr/>
          </a:p>
        </p:txBody>
      </p:sp>
      <p:pic>
        <p:nvPicPr>
          <p:cNvPr id="139" name="Google Shape;139;g2fda8a7923c_0_11"/>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f11664f2ad_0_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sz="2400">
                <a:solidFill>
                  <a:srgbClr val="444746"/>
                </a:solidFill>
                <a:latin typeface="Roboto"/>
                <a:ea typeface="Roboto"/>
                <a:cs typeface="Roboto"/>
                <a:sym typeface="Roboto"/>
              </a:rPr>
              <a:t>16-17 years-old</a:t>
            </a:r>
            <a:endParaRPr sz="2400">
              <a:latin typeface="Roboto"/>
              <a:ea typeface="Roboto"/>
              <a:cs typeface="Roboto"/>
              <a:sym typeface="Roboto"/>
            </a:endParaRPr>
          </a:p>
        </p:txBody>
      </p:sp>
      <p:sp>
        <p:nvSpPr>
          <p:cNvPr id="145" name="Google Shape;145;g2f11664f2ad_0_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Roboto"/>
              <a:buChar char="●"/>
            </a:pPr>
            <a:r>
              <a:rPr lang="en" sz="1300" u="sng">
                <a:solidFill>
                  <a:schemeClr val="dk1"/>
                </a:solidFill>
                <a:highlight>
                  <a:schemeClr val="lt1"/>
                </a:highlight>
                <a:latin typeface="Roboto"/>
                <a:ea typeface="Roboto"/>
                <a:cs typeface="Roboto"/>
                <a:sym typeface="Roboto"/>
              </a:rPr>
              <a:t>Cultivating a Voting Habit</a:t>
            </a:r>
            <a:r>
              <a:rPr lang="en" sz="1300">
                <a:solidFill>
                  <a:schemeClr val="dk1"/>
                </a:solidFill>
                <a:highlight>
                  <a:schemeClr val="lt1"/>
                </a:highlight>
                <a:latin typeface="Roboto"/>
                <a:ea typeface="Roboto"/>
                <a:cs typeface="Roboto"/>
                <a:sym typeface="Roboto"/>
              </a:rPr>
              <a:t>: Learning about elections in a supportive community (school/family) allows young voters to ask questions and become informed, developing a lifelong habit.</a:t>
            </a:r>
            <a:endParaRPr sz="1300">
              <a:solidFill>
                <a:schemeClr val="dk1"/>
              </a:solidFill>
              <a:highlight>
                <a:schemeClr val="lt1"/>
              </a:highlight>
              <a:latin typeface="Roboto"/>
              <a:ea typeface="Roboto"/>
              <a:cs typeface="Roboto"/>
              <a:sym typeface="Roboto"/>
            </a:endParaRPr>
          </a:p>
          <a:p>
            <a:pPr indent="-311150" lvl="0" marL="457200" rtl="0" algn="l">
              <a:lnSpc>
                <a:spcPct val="115000"/>
              </a:lnSpc>
              <a:spcBef>
                <a:spcPts val="0"/>
              </a:spcBef>
              <a:spcAft>
                <a:spcPts val="0"/>
              </a:spcAft>
              <a:buClr>
                <a:schemeClr val="dk1"/>
              </a:buClr>
              <a:buSzPts val="1300"/>
              <a:buFont typeface="Roboto"/>
              <a:buChar char="●"/>
            </a:pPr>
            <a:r>
              <a:rPr lang="en" sz="1300" u="sng">
                <a:solidFill>
                  <a:schemeClr val="dk1"/>
                </a:solidFill>
                <a:highlight>
                  <a:schemeClr val="lt1"/>
                </a:highlight>
                <a:latin typeface="Roboto"/>
                <a:ea typeface="Roboto"/>
                <a:cs typeface="Roboto"/>
                <a:sym typeface="Roboto"/>
              </a:rPr>
              <a:t>Skills and Knowledge</a:t>
            </a:r>
            <a:r>
              <a:rPr lang="en" sz="1300">
                <a:solidFill>
                  <a:schemeClr val="dk1"/>
                </a:solidFill>
                <a:highlight>
                  <a:schemeClr val="lt1"/>
                </a:highlight>
                <a:latin typeface="Roboto"/>
                <a:ea typeface="Roboto"/>
                <a:cs typeface="Roboto"/>
                <a:sym typeface="Roboto"/>
              </a:rPr>
              <a:t>: Learning about and participating in elections makes for more engaged and informed citizenry. Since the education is fresh, they may be better informed than many older adults. They have the capacity to understand complexities. 16 &amp; 17 year-olds seek independence and the opportunity to participate as adults rather than as children.</a:t>
            </a:r>
            <a:endParaRPr sz="1300">
              <a:solidFill>
                <a:schemeClr val="dk1"/>
              </a:solidFill>
              <a:highlight>
                <a:schemeClr val="lt1"/>
              </a:highlight>
              <a:latin typeface="Roboto"/>
              <a:ea typeface="Roboto"/>
              <a:cs typeface="Roboto"/>
              <a:sym typeface="Roboto"/>
            </a:endParaRPr>
          </a:p>
          <a:p>
            <a:pPr indent="-311150" lvl="0" marL="457200" rtl="0" algn="l">
              <a:lnSpc>
                <a:spcPct val="115000"/>
              </a:lnSpc>
              <a:spcBef>
                <a:spcPts val="0"/>
              </a:spcBef>
              <a:spcAft>
                <a:spcPts val="0"/>
              </a:spcAft>
              <a:buClr>
                <a:schemeClr val="dk1"/>
              </a:buClr>
              <a:buSzPts val="1300"/>
              <a:buFont typeface="Roboto"/>
              <a:buChar char="●"/>
            </a:pPr>
            <a:r>
              <a:rPr lang="en" sz="1300" u="sng">
                <a:solidFill>
                  <a:schemeClr val="dk1"/>
                </a:solidFill>
                <a:highlight>
                  <a:schemeClr val="lt1"/>
                </a:highlight>
                <a:latin typeface="Roboto"/>
                <a:ea typeface="Roboto"/>
                <a:cs typeface="Roboto"/>
                <a:sym typeface="Roboto"/>
              </a:rPr>
              <a:t>Civic Education</a:t>
            </a:r>
            <a:r>
              <a:rPr lang="en" sz="1300">
                <a:solidFill>
                  <a:schemeClr val="dk1"/>
                </a:solidFill>
                <a:highlight>
                  <a:schemeClr val="lt1"/>
                </a:highlight>
                <a:latin typeface="Roboto"/>
                <a:ea typeface="Roboto"/>
                <a:cs typeface="Roboto"/>
                <a:sym typeface="Roboto"/>
              </a:rPr>
              <a:t>: Participation in elections fosters understanding of the process, promotes critical thinking, develops a better understanding of the importance of democracy, and provides an opportunity to learn the consequences of elections. Considering candidate platforms help young voters form their own values and priorities. </a:t>
            </a:r>
            <a:endParaRPr sz="1300">
              <a:solidFill>
                <a:schemeClr val="dk1"/>
              </a:solidFill>
              <a:highlight>
                <a:schemeClr val="lt1"/>
              </a:highlight>
              <a:latin typeface="Roboto"/>
              <a:ea typeface="Roboto"/>
              <a:cs typeface="Roboto"/>
              <a:sym typeface="Roboto"/>
            </a:endParaRPr>
          </a:p>
          <a:p>
            <a:pPr indent="-311150" lvl="0" marL="457200" rtl="0" algn="l">
              <a:lnSpc>
                <a:spcPct val="115000"/>
              </a:lnSpc>
              <a:spcBef>
                <a:spcPts val="0"/>
              </a:spcBef>
              <a:spcAft>
                <a:spcPts val="0"/>
              </a:spcAft>
              <a:buClr>
                <a:schemeClr val="dk1"/>
              </a:buClr>
              <a:buSzPts val="1300"/>
              <a:buFont typeface="Roboto"/>
              <a:buChar char="●"/>
            </a:pPr>
            <a:r>
              <a:rPr lang="en" sz="1300" u="sng">
                <a:solidFill>
                  <a:schemeClr val="dk1"/>
                </a:solidFill>
                <a:highlight>
                  <a:schemeClr val="lt1"/>
                </a:highlight>
                <a:latin typeface="Roboto"/>
                <a:ea typeface="Roboto"/>
                <a:cs typeface="Roboto"/>
                <a:sym typeface="Roboto"/>
              </a:rPr>
              <a:t>Younger Citizens are Not Adequately Represented</a:t>
            </a:r>
            <a:r>
              <a:rPr lang="en" sz="1300">
                <a:solidFill>
                  <a:schemeClr val="dk1"/>
                </a:solidFill>
                <a:highlight>
                  <a:schemeClr val="lt1"/>
                </a:highlight>
                <a:latin typeface="Roboto"/>
                <a:ea typeface="Roboto"/>
                <a:cs typeface="Roboto"/>
                <a:sym typeface="Roboto"/>
              </a:rPr>
              <a:t>: Policies with long-term consequences are made without the input of those most affected; ie. climate change, gun violence, healthcare, housing, education, debt accrual.</a:t>
            </a:r>
            <a:endParaRPr sz="1300">
              <a:highlight>
                <a:schemeClr val="lt1"/>
              </a:highlight>
              <a:latin typeface="Roboto"/>
              <a:ea typeface="Roboto"/>
              <a:cs typeface="Roboto"/>
              <a:sym typeface="Roboto"/>
            </a:endParaRPr>
          </a:p>
        </p:txBody>
      </p:sp>
      <p:pic>
        <p:nvPicPr>
          <p:cNvPr id="146" name="Google Shape;146;g2f11664f2ad_0_16"/>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f11664f2ad_0_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sz="2400">
                <a:solidFill>
                  <a:srgbClr val="444746"/>
                </a:solidFill>
                <a:latin typeface="Roboto"/>
                <a:ea typeface="Roboto"/>
                <a:cs typeface="Roboto"/>
                <a:sym typeface="Roboto"/>
              </a:rPr>
              <a:t>Felony Disenfranchisement</a:t>
            </a:r>
            <a:endParaRPr sz="1400">
              <a:solidFill>
                <a:srgbClr val="FF0000"/>
              </a:solidFill>
              <a:latin typeface="Roboto"/>
              <a:ea typeface="Roboto"/>
              <a:cs typeface="Roboto"/>
              <a:sym typeface="Roboto"/>
            </a:endParaRPr>
          </a:p>
        </p:txBody>
      </p:sp>
      <p:sp>
        <p:nvSpPr>
          <p:cNvPr id="152" name="Google Shape;152;g2f11664f2ad_0_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Roboto"/>
              <a:buChar char="●"/>
            </a:pPr>
            <a:r>
              <a:rPr lang="en" sz="1300">
                <a:solidFill>
                  <a:schemeClr val="dk1"/>
                </a:solidFill>
                <a:highlight>
                  <a:srgbClr val="FFFFFF"/>
                </a:highlight>
                <a:latin typeface="Roboto"/>
                <a:ea typeface="Roboto"/>
                <a:cs typeface="Roboto"/>
                <a:sym typeface="Roboto"/>
              </a:rPr>
              <a:t>“Virginia broadened its list of disenfranchising crimes to include things like loitering, being homeless, even being unemployed.”</a:t>
            </a:r>
            <a:endParaRPr sz="1300">
              <a:solidFill>
                <a:schemeClr val="dk1"/>
              </a:solidFill>
              <a:highlight>
                <a:schemeClr val="lt1"/>
              </a:highlight>
              <a:latin typeface="Roboto"/>
              <a:ea typeface="Roboto"/>
              <a:cs typeface="Roboto"/>
              <a:sym typeface="Roboto"/>
            </a:endParaRPr>
          </a:p>
          <a:p>
            <a:pPr indent="-311150" lvl="0" marL="457200" rtl="0" algn="l">
              <a:lnSpc>
                <a:spcPct val="115000"/>
              </a:lnSpc>
              <a:spcBef>
                <a:spcPts val="0"/>
              </a:spcBef>
              <a:spcAft>
                <a:spcPts val="0"/>
              </a:spcAft>
              <a:buClr>
                <a:schemeClr val="dk1"/>
              </a:buClr>
              <a:buSzPts val="1300"/>
              <a:buFont typeface="Roboto"/>
              <a:buChar char="●"/>
            </a:pPr>
            <a:r>
              <a:rPr lang="en" sz="1300">
                <a:solidFill>
                  <a:schemeClr val="dk1"/>
                </a:solidFill>
                <a:highlight>
                  <a:schemeClr val="lt1"/>
                </a:highlight>
                <a:latin typeface="Roboto"/>
                <a:ea typeface="Roboto"/>
                <a:cs typeface="Roboto"/>
                <a:sym typeface="Roboto"/>
              </a:rPr>
              <a:t>The 1971 Virginia Constitution does not mention the restoration of voting rights even though it was drafted to eliminate many of the Jim Crow laws put in place in 1901/1902. </a:t>
            </a:r>
            <a:r>
              <a:rPr lang="en" sz="1300">
                <a:solidFill>
                  <a:schemeClr val="dk1"/>
                </a:solidFill>
                <a:highlight>
                  <a:srgbClr val="FFFFFF"/>
                </a:highlight>
                <a:latin typeface="Roboto"/>
                <a:ea typeface="Roboto"/>
                <a:cs typeface="Roboto"/>
                <a:sym typeface="Roboto"/>
              </a:rPr>
              <a:t>“Virginia [disenfranchises] all people with felony convictions even after they have completed their sentences and parole.”</a:t>
            </a:r>
            <a:endParaRPr sz="1300">
              <a:solidFill>
                <a:schemeClr val="dk1"/>
              </a:solidFill>
              <a:highlight>
                <a:srgbClr val="FFFFFF"/>
              </a:highlight>
              <a:latin typeface="Roboto"/>
              <a:ea typeface="Roboto"/>
              <a:cs typeface="Roboto"/>
              <a:sym typeface="Roboto"/>
            </a:endParaRPr>
          </a:p>
          <a:p>
            <a:pPr indent="-311150" lvl="0" marL="457200" rtl="0" algn="l">
              <a:lnSpc>
                <a:spcPct val="115000"/>
              </a:lnSpc>
              <a:spcBef>
                <a:spcPts val="0"/>
              </a:spcBef>
              <a:spcAft>
                <a:spcPts val="0"/>
              </a:spcAft>
              <a:buClr>
                <a:schemeClr val="dk1"/>
              </a:buClr>
              <a:buSzPts val="1300"/>
              <a:buFont typeface="Roboto"/>
              <a:buChar char="●"/>
            </a:pPr>
            <a:r>
              <a:rPr lang="en" sz="1300">
                <a:solidFill>
                  <a:schemeClr val="dk1"/>
                </a:solidFill>
                <a:highlight>
                  <a:srgbClr val="FFFFFF"/>
                </a:highlight>
                <a:latin typeface="Roboto"/>
                <a:ea typeface="Roboto"/>
                <a:cs typeface="Roboto"/>
                <a:sym typeface="Roboto"/>
              </a:rPr>
              <a:t>“Since 1970, Virginia’s jail population increased 800%. Since 1983, the state’s prison population has more than doubled.”</a:t>
            </a:r>
            <a:endParaRPr sz="1300">
              <a:solidFill>
                <a:schemeClr val="dk1"/>
              </a:solidFill>
              <a:highlight>
                <a:srgbClr val="FFFFFF"/>
              </a:highlight>
              <a:latin typeface="Roboto"/>
              <a:ea typeface="Roboto"/>
              <a:cs typeface="Roboto"/>
              <a:sym typeface="Roboto"/>
            </a:endParaRPr>
          </a:p>
          <a:p>
            <a:pPr indent="-311150" lvl="0" marL="457200" rtl="0" algn="l">
              <a:lnSpc>
                <a:spcPct val="115000"/>
              </a:lnSpc>
              <a:spcBef>
                <a:spcPts val="0"/>
              </a:spcBef>
              <a:spcAft>
                <a:spcPts val="0"/>
              </a:spcAft>
              <a:buClr>
                <a:schemeClr val="dk1"/>
              </a:buClr>
              <a:buSzPts val="1300"/>
              <a:buFont typeface="Roboto"/>
              <a:buChar char="●"/>
            </a:pPr>
            <a:r>
              <a:rPr lang="en" sz="1300">
                <a:solidFill>
                  <a:schemeClr val="dk1"/>
                </a:solidFill>
                <a:highlight>
                  <a:srgbClr val="FFFFFF"/>
                </a:highlight>
                <a:latin typeface="Roboto"/>
                <a:ea typeface="Roboto"/>
                <a:cs typeface="Roboto"/>
                <a:sym typeface="Roboto"/>
              </a:rPr>
              <a:t>In 2019, “Black people constituted 20% of state residents, but 53% of people in prison.” In 2023, “12% of voting-age Black Virginians [were] impacted. That’s more than 1 in 10 not allowed to vote.”</a:t>
            </a:r>
            <a:endParaRPr sz="1300">
              <a:solidFill>
                <a:schemeClr val="dk1"/>
              </a:solidFill>
              <a:highlight>
                <a:srgbClr val="FFFFFF"/>
              </a:highlight>
              <a:latin typeface="Roboto"/>
              <a:ea typeface="Roboto"/>
              <a:cs typeface="Roboto"/>
              <a:sym typeface="Roboto"/>
            </a:endParaRPr>
          </a:p>
          <a:p>
            <a:pPr indent="-311150" lvl="0" marL="457200" rtl="0" algn="l">
              <a:lnSpc>
                <a:spcPct val="115000"/>
              </a:lnSpc>
              <a:spcBef>
                <a:spcPts val="0"/>
              </a:spcBef>
              <a:spcAft>
                <a:spcPts val="0"/>
              </a:spcAft>
              <a:buClr>
                <a:schemeClr val="dk1"/>
              </a:buClr>
              <a:buSzPts val="1300"/>
              <a:buFont typeface="Roboto"/>
              <a:buChar char="●"/>
            </a:pPr>
            <a:r>
              <a:rPr lang="en" sz="1300">
                <a:solidFill>
                  <a:schemeClr val="dk1"/>
                </a:solidFill>
                <a:highlight>
                  <a:srgbClr val="FFFFFF"/>
                </a:highlight>
                <a:latin typeface="Roboto"/>
                <a:ea typeface="Roboto"/>
                <a:cs typeface="Roboto"/>
                <a:sym typeface="Roboto"/>
              </a:rPr>
              <a:t>‘[Communities] where Black people had been kept from the ballot box before the Voting Rights Act are the same communities where Black people were incarcerated at higher rates after the Voting Rights Act.”</a:t>
            </a:r>
            <a:endParaRPr sz="1300">
              <a:solidFill>
                <a:schemeClr val="dk1"/>
              </a:solidFill>
              <a:highlight>
                <a:schemeClr val="lt1"/>
              </a:highlight>
              <a:latin typeface="Roboto"/>
              <a:ea typeface="Roboto"/>
              <a:cs typeface="Roboto"/>
              <a:sym typeface="Roboto"/>
            </a:endParaRPr>
          </a:p>
        </p:txBody>
      </p:sp>
      <p:pic>
        <p:nvPicPr>
          <p:cNvPr id="153" name="Google Shape;153;g2f11664f2ad_0_21"/>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g2faead07250_0_17"/>
          <p:cNvPicPr preferRelativeResize="0"/>
          <p:nvPr/>
        </p:nvPicPr>
        <p:blipFill>
          <a:blip r:embed="rId3">
            <a:alphaModFix/>
          </a:blip>
          <a:stretch>
            <a:fillRect/>
          </a:stretch>
        </p:blipFill>
        <p:spPr>
          <a:xfrm>
            <a:off x="1600200" y="195263"/>
            <a:ext cx="5943600" cy="475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f11664f2ad_0_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sz="2400">
                <a:solidFill>
                  <a:srgbClr val="444746"/>
                </a:solidFill>
                <a:latin typeface="Roboto"/>
                <a:ea typeface="Roboto"/>
                <a:cs typeface="Roboto"/>
                <a:sym typeface="Roboto"/>
              </a:rPr>
              <a:t>Mental Competence</a:t>
            </a:r>
            <a:endParaRPr sz="2400">
              <a:latin typeface="Roboto"/>
              <a:ea typeface="Roboto"/>
              <a:cs typeface="Roboto"/>
              <a:sym typeface="Roboto"/>
            </a:endParaRPr>
          </a:p>
        </p:txBody>
      </p:sp>
      <p:sp>
        <p:nvSpPr>
          <p:cNvPr id="164" name="Google Shape;164;g2f11664f2ad_0_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17500" lvl="0" marL="457200" marR="381000" rtl="0" algn="l">
              <a:lnSpc>
                <a:spcPct val="88636"/>
              </a:lnSpc>
              <a:spcBef>
                <a:spcPts val="1000"/>
              </a:spcBef>
              <a:spcAft>
                <a:spcPts val="0"/>
              </a:spcAft>
              <a:buClr>
                <a:schemeClr val="dk1"/>
              </a:buClr>
              <a:buSzPts val="1400"/>
              <a:buFont typeface="Calibri"/>
              <a:buChar char="●"/>
            </a:pPr>
            <a:r>
              <a:rPr lang="en" sz="1400">
                <a:solidFill>
                  <a:schemeClr val="dk1"/>
                </a:solidFill>
                <a:highlight>
                  <a:schemeClr val="lt1"/>
                </a:highlight>
                <a:latin typeface="Roboto"/>
                <a:ea typeface="Roboto"/>
                <a:cs typeface="Roboto"/>
                <a:sym typeface="Roboto"/>
              </a:rPr>
              <a:t>Approximately 12,000 adult Virginians are disenfranchised, despite many of them having the capacity to understand the act of voting and a desire to vote, simply because a court has appointed a guardian for them.</a:t>
            </a:r>
            <a:endParaRPr sz="1400">
              <a:solidFill>
                <a:schemeClr val="dk1"/>
              </a:solidFill>
              <a:highlight>
                <a:schemeClr val="lt1"/>
              </a:highlight>
              <a:latin typeface="Roboto"/>
              <a:ea typeface="Roboto"/>
              <a:cs typeface="Roboto"/>
              <a:sym typeface="Roboto"/>
            </a:endParaRPr>
          </a:p>
          <a:p>
            <a:pPr indent="-317500" lvl="0" marL="457200" marR="381000" rtl="0" algn="l">
              <a:lnSpc>
                <a:spcPct val="88636"/>
              </a:lnSpc>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A person under guardianship should retain the right to vote unless the individual cannot communicate, with or without reasonable accommodations, a desire to participate in the voting process.</a:t>
            </a:r>
            <a:endParaRPr sz="1400">
              <a:solidFill>
                <a:schemeClr val="dk1"/>
              </a:solidFill>
              <a:highlight>
                <a:schemeClr val="lt1"/>
              </a:highlight>
              <a:latin typeface="Roboto"/>
              <a:ea typeface="Roboto"/>
              <a:cs typeface="Roboto"/>
              <a:sym typeface="Roboto"/>
            </a:endParaRPr>
          </a:p>
          <a:p>
            <a:pPr indent="-317500" lvl="0" marL="457200" marR="381000" rtl="0" algn="l">
              <a:lnSpc>
                <a:spcPct val="88636"/>
              </a:lnSpc>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A court considering guardianship should apply: </a:t>
            </a:r>
            <a:endParaRPr sz="1400">
              <a:solidFill>
                <a:schemeClr val="dk1"/>
              </a:solidFill>
              <a:highlight>
                <a:schemeClr val="lt1"/>
              </a:highlight>
              <a:latin typeface="Roboto"/>
              <a:ea typeface="Roboto"/>
              <a:cs typeface="Roboto"/>
              <a:sym typeface="Roboto"/>
            </a:endParaRPr>
          </a:p>
          <a:p>
            <a:pPr indent="-317500" lvl="1" marL="914400" marR="381000" rtl="0" algn="l">
              <a:lnSpc>
                <a:spcPct val="88636"/>
              </a:lnSpc>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a presumption that the right to vote is retained; </a:t>
            </a:r>
            <a:endParaRPr sz="1400">
              <a:solidFill>
                <a:schemeClr val="dk1"/>
              </a:solidFill>
              <a:highlight>
                <a:schemeClr val="lt1"/>
              </a:highlight>
              <a:latin typeface="Roboto"/>
              <a:ea typeface="Roboto"/>
              <a:cs typeface="Roboto"/>
              <a:sym typeface="Roboto"/>
            </a:endParaRPr>
          </a:p>
          <a:p>
            <a:pPr indent="-317500" lvl="1" marL="914400" marR="381000" rtl="0" algn="l">
              <a:lnSpc>
                <a:spcPct val="88636"/>
              </a:lnSpc>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a standard that does not exceed what is required of other voters; </a:t>
            </a:r>
            <a:endParaRPr sz="1400">
              <a:solidFill>
                <a:schemeClr val="dk1"/>
              </a:solidFill>
              <a:highlight>
                <a:schemeClr val="lt1"/>
              </a:highlight>
              <a:latin typeface="Roboto"/>
              <a:ea typeface="Roboto"/>
              <a:cs typeface="Roboto"/>
              <a:sym typeface="Roboto"/>
            </a:endParaRPr>
          </a:p>
          <a:p>
            <a:pPr indent="-317500" lvl="1" marL="914400" marR="381000" rtl="0" algn="l">
              <a:lnSpc>
                <a:spcPct val="88636"/>
              </a:lnSpc>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individually tailored accommodations consistent with Equal Protection and ADA requirements.</a:t>
            </a:r>
            <a:endParaRPr sz="1400">
              <a:solidFill>
                <a:schemeClr val="dk1"/>
              </a:solidFill>
              <a:highlight>
                <a:schemeClr val="lt1"/>
              </a:highlight>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The mental capacity standard should be the capacity to understand the act of voting and a desire to vote.</a:t>
            </a:r>
            <a:endParaRPr sz="1400">
              <a:highlight>
                <a:schemeClr val="lt1"/>
              </a:highlight>
              <a:latin typeface="Roboto"/>
              <a:ea typeface="Roboto"/>
              <a:cs typeface="Roboto"/>
              <a:sym typeface="Roboto"/>
            </a:endParaRPr>
          </a:p>
        </p:txBody>
      </p:sp>
      <p:pic>
        <p:nvPicPr>
          <p:cNvPr id="165" name="Google Shape;165;g2f11664f2ad_0_26"/>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f11664f2ad_0_31"/>
          <p:cNvPicPr preferRelativeResize="0"/>
          <p:nvPr/>
        </p:nvPicPr>
        <p:blipFill rotWithShape="1">
          <a:blip r:embed="rId3">
            <a:alphaModFix/>
          </a:blip>
          <a:srcRect b="38533" l="16801" r="19361" t="0"/>
          <a:stretch/>
        </p:blipFill>
        <p:spPr>
          <a:xfrm>
            <a:off x="496925" y="1600200"/>
            <a:ext cx="4327099" cy="3161599"/>
          </a:xfrm>
          <a:prstGeom prst="rect">
            <a:avLst/>
          </a:prstGeom>
          <a:noFill/>
          <a:ln>
            <a:noFill/>
          </a:ln>
        </p:spPr>
      </p:pic>
      <p:sp>
        <p:nvSpPr>
          <p:cNvPr id="171" name="Google Shape;171;g2f11664f2ad_0_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sz="2400">
                <a:latin typeface="Roboto"/>
                <a:ea typeface="Roboto"/>
                <a:cs typeface="Roboto"/>
                <a:sym typeface="Roboto"/>
              </a:rPr>
              <a:t>Purpose of Program</a:t>
            </a:r>
            <a:endParaRPr sz="2400">
              <a:latin typeface="Roboto"/>
              <a:ea typeface="Roboto"/>
              <a:cs typeface="Roboto"/>
              <a:sym typeface="Roboto"/>
            </a:endParaRPr>
          </a:p>
        </p:txBody>
      </p:sp>
      <p:sp>
        <p:nvSpPr>
          <p:cNvPr id="172" name="Google Shape;172;g2f11664f2ad_0_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457200" rtl="0" algn="l">
              <a:spcBef>
                <a:spcPts val="0"/>
              </a:spcBef>
              <a:spcAft>
                <a:spcPts val="0"/>
              </a:spcAft>
              <a:buSzPts val="1100"/>
              <a:buNone/>
            </a:pPr>
            <a:r>
              <a:rPr lang="en" sz="1400">
                <a:solidFill>
                  <a:srgbClr val="444746"/>
                </a:solidFill>
                <a:latin typeface="Roboto"/>
                <a:ea typeface="Roboto"/>
                <a:cs typeface="Roboto"/>
                <a:sym typeface="Roboto"/>
              </a:rPr>
              <a:t>The League of Women Voters of VA is committed to protecting every citizen’s intrinsic right to vote! </a:t>
            </a:r>
            <a:endParaRPr sz="1400">
              <a:solidFill>
                <a:srgbClr val="444746"/>
              </a:solidFill>
              <a:latin typeface="Roboto"/>
              <a:ea typeface="Roboto"/>
              <a:cs typeface="Roboto"/>
              <a:sym typeface="Roboto"/>
            </a:endParaRPr>
          </a:p>
          <a:p>
            <a:pPr indent="0" lvl="0" marL="457200" rtl="0" algn="l">
              <a:spcBef>
                <a:spcPts val="0"/>
              </a:spcBef>
              <a:spcAft>
                <a:spcPts val="0"/>
              </a:spcAft>
              <a:buSzPts val="1100"/>
              <a:buNone/>
            </a:pPr>
            <a:r>
              <a:t/>
            </a:r>
            <a:endParaRPr sz="1400">
              <a:solidFill>
                <a:srgbClr val="444746"/>
              </a:solidFill>
              <a:latin typeface="Roboto"/>
              <a:ea typeface="Roboto"/>
              <a:cs typeface="Roboto"/>
              <a:sym typeface="Roboto"/>
            </a:endParaRPr>
          </a:p>
          <a:p>
            <a:pPr indent="0" lvl="0" marL="4686300" rtl="0" algn="l">
              <a:spcBef>
                <a:spcPts val="0"/>
              </a:spcBef>
              <a:spcAft>
                <a:spcPts val="0"/>
              </a:spcAft>
              <a:buSzPts val="1100"/>
              <a:buNone/>
            </a:pPr>
            <a:r>
              <a:rPr lang="en" sz="1400">
                <a:solidFill>
                  <a:srgbClr val="444746"/>
                </a:solidFill>
                <a:latin typeface="Roboto"/>
                <a:ea typeface="Roboto"/>
                <a:cs typeface="Roboto"/>
                <a:sym typeface="Roboto"/>
              </a:rPr>
              <a:t>League positions are for the long term.  </a:t>
            </a:r>
            <a:endParaRPr sz="1400">
              <a:solidFill>
                <a:srgbClr val="444746"/>
              </a:solidFill>
              <a:latin typeface="Roboto"/>
              <a:ea typeface="Roboto"/>
              <a:cs typeface="Roboto"/>
              <a:sym typeface="Roboto"/>
            </a:endParaRPr>
          </a:p>
          <a:p>
            <a:pPr indent="0" lvl="0" marL="4686300" rtl="0" algn="l">
              <a:spcBef>
                <a:spcPts val="0"/>
              </a:spcBef>
              <a:spcAft>
                <a:spcPts val="0"/>
              </a:spcAft>
              <a:buSzPts val="1100"/>
              <a:buNone/>
            </a:pPr>
            <a:r>
              <a:t/>
            </a:r>
            <a:endParaRPr sz="1400">
              <a:solidFill>
                <a:srgbClr val="444746"/>
              </a:solidFill>
              <a:latin typeface="Roboto"/>
              <a:ea typeface="Roboto"/>
              <a:cs typeface="Roboto"/>
              <a:sym typeface="Roboto"/>
            </a:endParaRPr>
          </a:p>
          <a:p>
            <a:pPr indent="0" lvl="0" marL="4686300" rtl="0" algn="l">
              <a:spcBef>
                <a:spcPts val="0"/>
              </a:spcBef>
              <a:spcAft>
                <a:spcPts val="0"/>
              </a:spcAft>
              <a:buSzPts val="1100"/>
              <a:buNone/>
            </a:pPr>
            <a:r>
              <a:rPr lang="en" sz="1400">
                <a:solidFill>
                  <a:srgbClr val="444746"/>
                </a:solidFill>
                <a:latin typeface="Roboto"/>
                <a:ea typeface="Roboto"/>
                <a:cs typeface="Roboto"/>
                <a:sym typeface="Roboto"/>
              </a:rPr>
              <a:t>If we believe in a principle, it doesn't matter whether today's political winds are unfavorable.  </a:t>
            </a:r>
            <a:endParaRPr sz="1400">
              <a:solidFill>
                <a:srgbClr val="444746"/>
              </a:solidFill>
              <a:latin typeface="Roboto"/>
              <a:ea typeface="Roboto"/>
              <a:cs typeface="Roboto"/>
              <a:sym typeface="Roboto"/>
            </a:endParaRPr>
          </a:p>
          <a:p>
            <a:pPr indent="0" lvl="0" marL="4686300" rtl="0" algn="l">
              <a:spcBef>
                <a:spcPts val="0"/>
              </a:spcBef>
              <a:spcAft>
                <a:spcPts val="0"/>
              </a:spcAft>
              <a:buSzPts val="1100"/>
              <a:buNone/>
            </a:pPr>
            <a:r>
              <a:t/>
            </a:r>
            <a:endParaRPr sz="1400">
              <a:solidFill>
                <a:srgbClr val="444746"/>
              </a:solidFill>
              <a:latin typeface="Roboto"/>
              <a:ea typeface="Roboto"/>
              <a:cs typeface="Roboto"/>
              <a:sym typeface="Roboto"/>
            </a:endParaRPr>
          </a:p>
          <a:p>
            <a:pPr indent="0" lvl="0" marL="4686300" rtl="0" algn="l">
              <a:spcBef>
                <a:spcPts val="0"/>
              </a:spcBef>
              <a:spcAft>
                <a:spcPts val="0"/>
              </a:spcAft>
              <a:buSzPts val="1100"/>
              <a:buNone/>
            </a:pPr>
            <a:r>
              <a:rPr lang="en" sz="1400">
                <a:solidFill>
                  <a:srgbClr val="444746"/>
                </a:solidFill>
                <a:latin typeface="Roboto"/>
                <a:ea typeface="Roboto"/>
                <a:cs typeface="Roboto"/>
                <a:sym typeface="Roboto"/>
              </a:rPr>
              <a:t>We go for the "moon shot."</a:t>
            </a:r>
            <a:endParaRPr sz="1400"/>
          </a:p>
        </p:txBody>
      </p:sp>
      <p:pic>
        <p:nvPicPr>
          <p:cNvPr id="173" name="Google Shape;173;g2f11664f2ad_0_31"/>
          <p:cNvPicPr preferRelativeResize="0"/>
          <p:nvPr/>
        </p:nvPicPr>
        <p:blipFill rotWithShape="1">
          <a:blip r:embed="rId4">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fda8a7923c_0_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420">
                <a:latin typeface="Roboto"/>
                <a:ea typeface="Roboto"/>
                <a:cs typeface="Roboto"/>
                <a:sym typeface="Roboto"/>
              </a:rPr>
              <a:t>Consensus Process</a:t>
            </a:r>
            <a:endParaRPr sz="2420">
              <a:latin typeface="Roboto"/>
              <a:ea typeface="Roboto"/>
              <a:cs typeface="Roboto"/>
              <a:sym typeface="Roboto"/>
            </a:endParaRPr>
          </a:p>
        </p:txBody>
      </p:sp>
      <p:sp>
        <p:nvSpPr>
          <p:cNvPr id="179" name="Google Shape;179;g2fda8a7923c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Questions are yes or no</a:t>
            </a:r>
            <a:endParaRPr sz="1400">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Questions are not leading to a particular answer</a:t>
            </a:r>
            <a:endParaRPr sz="1400">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Questions try to invoke thoughtful discourse</a:t>
            </a:r>
            <a:endParaRPr sz="1400">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Questions try to get past personal bias</a:t>
            </a:r>
            <a:endParaRPr sz="1400">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Questions help us discover where we have agreement and where we do not</a:t>
            </a:r>
            <a:endParaRPr sz="1400">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Group discussion is important</a:t>
            </a:r>
            <a:endParaRPr sz="1400">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Consensus is not voting</a:t>
            </a:r>
            <a:endParaRPr sz="1400">
              <a:solidFill>
                <a:schemeClr val="dk1"/>
              </a:solidFill>
              <a:latin typeface="Roboto"/>
              <a:ea typeface="Roboto"/>
              <a:cs typeface="Roboto"/>
              <a:sym typeface="Roboto"/>
            </a:endParaRPr>
          </a:p>
          <a:p>
            <a:pPr indent="-317500" lvl="0" marL="457200" rtl="0" algn="l">
              <a:spcBef>
                <a:spcPts val="0"/>
              </a:spcBef>
              <a:spcAft>
                <a:spcPts val="720"/>
              </a:spcAft>
              <a:buSzPts val="1400"/>
              <a:buFont typeface="Roboto"/>
              <a:buChar char="●"/>
            </a:pPr>
            <a:r>
              <a:rPr lang="en" sz="1400">
                <a:solidFill>
                  <a:schemeClr val="dk1"/>
                </a:solidFill>
                <a:latin typeface="Roboto"/>
                <a:ea typeface="Roboto"/>
                <a:cs typeface="Roboto"/>
                <a:sym typeface="Roboto"/>
              </a:rPr>
              <a:t>“The consensus process keeps us truly grassroots, but doesn’t risk the disgruntlement that plurality voting can create.“ </a:t>
            </a:r>
            <a:r>
              <a:rPr i="1" lang="en" sz="1400">
                <a:solidFill>
                  <a:schemeClr val="dk1"/>
                </a:solidFill>
                <a:latin typeface="Roboto"/>
                <a:ea typeface="Roboto"/>
                <a:cs typeface="Roboto"/>
                <a:sym typeface="Roboto"/>
              </a:rPr>
              <a:t>-Carolyn Caywood</a:t>
            </a:r>
            <a:endParaRPr sz="1400">
              <a:latin typeface="Roboto"/>
              <a:ea typeface="Roboto"/>
              <a:cs typeface="Roboto"/>
              <a:sym typeface="Roboto"/>
            </a:endParaRPr>
          </a:p>
        </p:txBody>
      </p:sp>
      <p:pic>
        <p:nvPicPr>
          <p:cNvPr id="180" name="Google Shape;180;g2fda8a7923c_0_0"/>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2fb3650eeb4_0_0"/>
          <p:cNvPicPr preferRelativeResize="0"/>
          <p:nvPr/>
        </p:nvPicPr>
        <p:blipFill>
          <a:blip r:embed="rId3">
            <a:alphaModFix/>
          </a:blip>
          <a:stretch>
            <a:fillRect/>
          </a:stretch>
        </p:blipFill>
        <p:spPr>
          <a:xfrm>
            <a:off x="1143000" y="0"/>
            <a:ext cx="6857999" cy="5143500"/>
          </a:xfrm>
          <a:prstGeom prst="rect">
            <a:avLst/>
          </a:prstGeom>
          <a:noFill/>
          <a:ln>
            <a:noFill/>
          </a:ln>
        </p:spPr>
      </p:pic>
      <p:pic>
        <p:nvPicPr>
          <p:cNvPr id="186" name="Google Shape;186;g2fb3650eeb4_0_0"/>
          <p:cNvPicPr preferRelativeResize="0"/>
          <p:nvPr/>
        </p:nvPicPr>
        <p:blipFill rotWithShape="1">
          <a:blip r:embed="rId4">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2faead07250_0_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420">
                <a:latin typeface="Roboto"/>
                <a:ea typeface="Roboto"/>
                <a:cs typeface="Roboto"/>
                <a:sym typeface="Roboto"/>
              </a:rPr>
              <a:t>Study Committee</a:t>
            </a:r>
            <a:endParaRPr sz="2420">
              <a:latin typeface="Roboto"/>
              <a:ea typeface="Roboto"/>
              <a:cs typeface="Roboto"/>
              <a:sym typeface="Roboto"/>
            </a:endParaRPr>
          </a:p>
        </p:txBody>
      </p:sp>
      <p:sp>
        <p:nvSpPr>
          <p:cNvPr id="61" name="Google Shape;61;g2faead07250_0_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ctr">
              <a:spcBef>
                <a:spcPts val="0"/>
              </a:spcBef>
              <a:spcAft>
                <a:spcPts val="0"/>
              </a:spcAft>
              <a:buNone/>
            </a:pPr>
            <a:r>
              <a:t/>
            </a:r>
            <a:endParaRPr sz="1200">
              <a:solidFill>
                <a:srgbClr val="222222"/>
              </a:solidFill>
              <a:latin typeface="Roboto"/>
              <a:ea typeface="Roboto"/>
              <a:cs typeface="Roboto"/>
              <a:sym typeface="Roboto"/>
            </a:endParaRPr>
          </a:p>
          <a:p>
            <a:pPr indent="0" lvl="0" marL="457200" rtl="0" algn="ctr">
              <a:spcBef>
                <a:spcPts val="0"/>
              </a:spcBef>
              <a:spcAft>
                <a:spcPts val="0"/>
              </a:spcAft>
              <a:buNone/>
            </a:pPr>
            <a:r>
              <a:t/>
            </a:r>
            <a:endParaRPr sz="1400">
              <a:solidFill>
                <a:srgbClr val="222222"/>
              </a:solidFill>
              <a:latin typeface="Roboto"/>
              <a:ea typeface="Roboto"/>
              <a:cs typeface="Roboto"/>
              <a:sym typeface="Roboto"/>
            </a:endParaRPr>
          </a:p>
          <a:p>
            <a:pPr indent="0" lvl="0" marL="457200" rtl="0" algn="ctr">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Arina van Breda and Deb Wake </a:t>
            </a:r>
            <a:r>
              <a:rPr i="1" lang="en" sz="1400">
                <a:solidFill>
                  <a:srgbClr val="222222"/>
                </a:solidFill>
                <a:latin typeface="Roboto"/>
                <a:ea typeface="Roboto"/>
                <a:cs typeface="Roboto"/>
                <a:sym typeface="Roboto"/>
              </a:rPr>
              <a:t>(Fairfax)</a:t>
            </a:r>
            <a:endParaRPr i="1" sz="1400">
              <a:solidFill>
                <a:srgbClr val="222222"/>
              </a:solidFill>
              <a:latin typeface="Roboto"/>
              <a:ea typeface="Roboto"/>
              <a:cs typeface="Roboto"/>
              <a:sym typeface="Roboto"/>
            </a:endParaRPr>
          </a:p>
          <a:p>
            <a:pPr indent="0" lvl="0" marL="457200" rtl="0" algn="ctr">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Carolyn Caywood </a:t>
            </a:r>
            <a:r>
              <a:rPr i="1" lang="en" sz="1400">
                <a:solidFill>
                  <a:srgbClr val="222222"/>
                </a:solidFill>
                <a:latin typeface="Roboto"/>
                <a:ea typeface="Roboto"/>
                <a:cs typeface="Roboto"/>
                <a:sym typeface="Roboto"/>
              </a:rPr>
              <a:t>(South Hampton Roads)</a:t>
            </a:r>
            <a:endParaRPr i="1" sz="1400">
              <a:solidFill>
                <a:srgbClr val="222222"/>
              </a:solidFill>
              <a:latin typeface="Roboto"/>
              <a:ea typeface="Roboto"/>
              <a:cs typeface="Roboto"/>
              <a:sym typeface="Roboto"/>
            </a:endParaRPr>
          </a:p>
          <a:p>
            <a:pPr indent="0" lvl="0" marL="457200" rtl="0" algn="ctr">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Chris DeRosa, Lisa Koteen Gerchick, and Liz Scheffler </a:t>
            </a:r>
            <a:r>
              <a:rPr i="1" lang="en" sz="1400">
                <a:solidFill>
                  <a:srgbClr val="222222"/>
                </a:solidFill>
                <a:latin typeface="Roboto"/>
                <a:ea typeface="Roboto"/>
                <a:cs typeface="Roboto"/>
                <a:sym typeface="Roboto"/>
              </a:rPr>
              <a:t>(Arlington/Alexandria)</a:t>
            </a:r>
            <a:endParaRPr i="1" sz="1400">
              <a:solidFill>
                <a:srgbClr val="222222"/>
              </a:solidFill>
              <a:latin typeface="Roboto"/>
              <a:ea typeface="Roboto"/>
              <a:cs typeface="Roboto"/>
              <a:sym typeface="Roboto"/>
            </a:endParaRPr>
          </a:p>
          <a:p>
            <a:pPr indent="0" lvl="0" marL="457200" rtl="0" algn="ctr">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Karen Siracusa, Linda Rice, Pat Black-Evers </a:t>
            </a:r>
            <a:r>
              <a:rPr i="1" lang="en" sz="1400">
                <a:solidFill>
                  <a:srgbClr val="222222"/>
                </a:solidFill>
                <a:latin typeface="Roboto"/>
                <a:ea typeface="Roboto"/>
                <a:cs typeface="Roboto"/>
                <a:sym typeface="Roboto"/>
              </a:rPr>
              <a:t>(Williamsburg)</a:t>
            </a:r>
            <a:endParaRPr i="1" sz="1400">
              <a:solidFill>
                <a:srgbClr val="222222"/>
              </a:solidFill>
              <a:latin typeface="Roboto"/>
              <a:ea typeface="Roboto"/>
              <a:cs typeface="Roboto"/>
              <a:sym typeface="Roboto"/>
            </a:endParaRPr>
          </a:p>
          <a:p>
            <a:pPr indent="0" lvl="0" marL="457200" rtl="0" algn="ctr">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Shirley Everett </a:t>
            </a:r>
            <a:r>
              <a:rPr i="1" lang="en" sz="1400">
                <a:solidFill>
                  <a:srgbClr val="222222"/>
                </a:solidFill>
                <a:latin typeface="Roboto"/>
                <a:ea typeface="Roboto"/>
                <a:cs typeface="Roboto"/>
                <a:sym typeface="Roboto"/>
              </a:rPr>
              <a:t>(Roanoke)</a:t>
            </a:r>
            <a:endParaRPr i="1" sz="2000">
              <a:latin typeface="Roboto"/>
              <a:ea typeface="Roboto"/>
              <a:cs typeface="Roboto"/>
              <a:sym typeface="Roboto"/>
            </a:endParaRPr>
          </a:p>
        </p:txBody>
      </p:sp>
      <p:pic>
        <p:nvPicPr>
          <p:cNvPr id="62" name="Google Shape;62;g2faead07250_0_5"/>
          <p:cNvPicPr preferRelativeResize="0"/>
          <p:nvPr/>
        </p:nvPicPr>
        <p:blipFill rotWithShape="1">
          <a:blip r:embed="rId3">
            <a:alphaModFix/>
          </a:blip>
          <a:srcRect b="0" l="0" r="0" t="0"/>
          <a:stretch/>
        </p:blipFill>
        <p:spPr>
          <a:xfrm>
            <a:off x="5842125" y="4526450"/>
            <a:ext cx="3301873" cy="617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fda8a7923c_0_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45832"/>
              <a:buFont typeface="Arial"/>
              <a:buNone/>
            </a:pPr>
            <a:r>
              <a:rPr lang="en" sz="2400">
                <a:solidFill>
                  <a:srgbClr val="444746"/>
                </a:solidFill>
                <a:latin typeface="Roboto"/>
                <a:ea typeface="Roboto"/>
                <a:cs typeface="Roboto"/>
                <a:sym typeface="Roboto"/>
              </a:rPr>
              <a:t>Consensus Questions</a:t>
            </a:r>
            <a:endParaRPr sz="2400">
              <a:latin typeface="Roboto"/>
              <a:ea typeface="Roboto"/>
              <a:cs typeface="Roboto"/>
              <a:sym typeface="Roboto"/>
            </a:endParaRPr>
          </a:p>
          <a:p>
            <a:pPr indent="0" lvl="0" marL="0" rtl="0" algn="l">
              <a:lnSpc>
                <a:spcPct val="100000"/>
              </a:lnSpc>
              <a:spcBef>
                <a:spcPts val="0"/>
              </a:spcBef>
              <a:spcAft>
                <a:spcPts val="0"/>
              </a:spcAft>
              <a:buSzPct val="111111"/>
              <a:buNone/>
            </a:pPr>
            <a:r>
              <a:t/>
            </a:r>
            <a:endParaRPr/>
          </a:p>
        </p:txBody>
      </p:sp>
      <p:sp>
        <p:nvSpPr>
          <p:cNvPr id="192" name="Google Shape;192;g2fda8a7923c_0_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1</a:t>
            </a:r>
            <a:r>
              <a:rPr lang="en" sz="1400">
                <a:solidFill>
                  <a:schemeClr val="dk1"/>
                </a:solidFill>
                <a:latin typeface="Roboto"/>
                <a:ea typeface="Roboto"/>
                <a:cs typeface="Roboto"/>
                <a:sym typeface="Roboto"/>
              </a:rPr>
              <a:t>.  “Democracy arises from people’s </a:t>
            </a:r>
            <a:r>
              <a:rPr lang="en" sz="1400">
                <a:solidFill>
                  <a:schemeClr val="dk1"/>
                </a:solidFill>
                <a:latin typeface="Roboto"/>
                <a:ea typeface="Roboto"/>
                <a:cs typeface="Roboto"/>
                <a:sym typeface="Roboto"/>
              </a:rPr>
              <a:t>desire</a:t>
            </a:r>
            <a:r>
              <a:rPr lang="en" sz="1400">
                <a:solidFill>
                  <a:schemeClr val="dk1"/>
                </a:solidFill>
                <a:latin typeface="Roboto"/>
                <a:ea typeface="Roboto"/>
                <a:cs typeface="Roboto"/>
                <a:sym typeface="Roboto"/>
              </a:rPr>
              <a:t> for dignity, equality, justice, liberty, and participation–their desire for a voice.” If your voice is your vote, should everyone in a democracy have the right to vote?</a:t>
            </a:r>
            <a:endParaRPr sz="1400">
              <a:solidFill>
                <a:schemeClr val="dk1"/>
              </a:solidFill>
              <a:latin typeface="Roboto"/>
              <a:ea typeface="Roboto"/>
              <a:cs typeface="Roboto"/>
              <a:sym typeface="Roboto"/>
            </a:endParaRPr>
          </a:p>
          <a:p>
            <a:pPr indent="22860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Yes___  No___ No Consensus___. Comments:</a:t>
            </a:r>
            <a:endParaRPr sz="1400">
              <a:solidFill>
                <a:schemeClr val="dk1"/>
              </a:solidFill>
              <a:latin typeface="Roboto"/>
              <a:ea typeface="Roboto"/>
              <a:cs typeface="Roboto"/>
              <a:sym typeface="Roboto"/>
            </a:endParaRPr>
          </a:p>
          <a:p>
            <a:pPr indent="0" lvl="0" marL="228600" rtl="0" algn="l">
              <a:lnSpc>
                <a:spcPct val="115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2.  The U.S. Constitution delegates to states the authority to decide who can vote, but amendments have expanded who can vote. Should the U.S. Constitution be amended to </a:t>
            </a:r>
            <a:r>
              <a:rPr lang="en" sz="1400">
                <a:solidFill>
                  <a:schemeClr val="dk1"/>
                </a:solidFill>
                <a:latin typeface="Roboto"/>
                <a:ea typeface="Roboto"/>
                <a:cs typeface="Roboto"/>
                <a:sym typeface="Roboto"/>
              </a:rPr>
              <a:t>create</a:t>
            </a:r>
            <a:r>
              <a:rPr lang="en" sz="1400">
                <a:solidFill>
                  <a:schemeClr val="dk1"/>
                </a:solidFill>
                <a:latin typeface="Roboto"/>
                <a:ea typeface="Roboto"/>
                <a:cs typeface="Roboto"/>
                <a:sym typeface="Roboto"/>
              </a:rPr>
              <a:t> one national standard for who can vote?</a:t>
            </a:r>
            <a:endParaRPr sz="1400">
              <a:solidFill>
                <a:schemeClr val="dk1"/>
              </a:solidFill>
              <a:latin typeface="Roboto"/>
              <a:ea typeface="Roboto"/>
              <a:cs typeface="Roboto"/>
              <a:sym typeface="Roboto"/>
            </a:endParaRPr>
          </a:p>
          <a:p>
            <a:pPr indent="22860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Yes___  No___ No Consensus___. Comments:</a:t>
            </a:r>
            <a:endParaRPr sz="14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p>
        </p:txBody>
      </p:sp>
      <p:pic>
        <p:nvPicPr>
          <p:cNvPr id="193" name="Google Shape;193;g2fda8a7923c_0_27"/>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f2c96b38c6_0_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45833"/>
              <a:buFont typeface="Arial"/>
              <a:buNone/>
            </a:pPr>
            <a:r>
              <a:rPr lang="en" sz="2400">
                <a:solidFill>
                  <a:srgbClr val="444746"/>
                </a:solidFill>
                <a:latin typeface="Roboto"/>
                <a:ea typeface="Roboto"/>
                <a:cs typeface="Roboto"/>
                <a:sym typeface="Roboto"/>
              </a:rPr>
              <a:t>Consensus Questions (continued)</a:t>
            </a:r>
            <a:endParaRPr sz="2400">
              <a:latin typeface="Roboto"/>
              <a:ea typeface="Roboto"/>
              <a:cs typeface="Roboto"/>
              <a:sym typeface="Roboto"/>
            </a:endParaRPr>
          </a:p>
          <a:p>
            <a:pPr indent="0" lvl="0" marL="0" rtl="0" algn="l">
              <a:lnSpc>
                <a:spcPct val="100000"/>
              </a:lnSpc>
              <a:spcBef>
                <a:spcPts val="0"/>
              </a:spcBef>
              <a:spcAft>
                <a:spcPts val="0"/>
              </a:spcAft>
              <a:buSzPct val="111111"/>
              <a:buNone/>
            </a:pPr>
            <a:r>
              <a:t/>
            </a:r>
            <a:endParaRPr/>
          </a:p>
        </p:txBody>
      </p:sp>
      <p:sp>
        <p:nvSpPr>
          <p:cNvPr id="199" name="Google Shape;199;g2f2c96b38c6_0_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3.  Should the Virginia Constitution be changed to add a “fundamental right to vote” clause in both the title and body of Section 1?</a:t>
            </a:r>
            <a:endParaRPr sz="1400">
              <a:solidFill>
                <a:schemeClr val="dk1"/>
              </a:solidFill>
              <a:latin typeface="Roboto"/>
              <a:ea typeface="Roboto"/>
              <a:cs typeface="Roboto"/>
              <a:sym typeface="Roboto"/>
            </a:endParaRPr>
          </a:p>
          <a:p>
            <a:pPr indent="22860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Yes___  No___ No Consensus___. Comments:</a:t>
            </a:r>
            <a:endParaRPr sz="1400">
              <a:solidFill>
                <a:schemeClr val="dk1"/>
              </a:solidFill>
              <a:latin typeface="Roboto"/>
              <a:ea typeface="Roboto"/>
              <a:cs typeface="Roboto"/>
              <a:sym typeface="Roboto"/>
            </a:endParaRPr>
          </a:p>
          <a:p>
            <a:pPr indent="0" lvl="0" marL="228600" rtl="0" algn="l">
              <a:lnSpc>
                <a:spcPct val="115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4.  Should the Virginia Constitution be changed to permit those who are 16 and older to vote in local and state elections?</a:t>
            </a:r>
            <a:endParaRPr sz="1400">
              <a:solidFill>
                <a:schemeClr val="dk1"/>
              </a:solidFill>
              <a:latin typeface="Roboto"/>
              <a:ea typeface="Roboto"/>
              <a:cs typeface="Roboto"/>
              <a:sym typeface="Roboto"/>
            </a:endParaRPr>
          </a:p>
          <a:p>
            <a:pPr indent="22860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Yes___  No___ No Consensus___. Comments:</a:t>
            </a:r>
            <a:endParaRPr sz="1400">
              <a:solidFill>
                <a:schemeClr val="dk1"/>
              </a:solidFill>
              <a:latin typeface="Roboto"/>
              <a:ea typeface="Roboto"/>
              <a:cs typeface="Roboto"/>
              <a:sym typeface="Roboto"/>
            </a:endParaRPr>
          </a:p>
          <a:p>
            <a:pPr indent="0" lvl="0" marL="228600" rtl="0" algn="l">
              <a:lnSpc>
                <a:spcPct val="115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228600" rtl="0" algn="l">
              <a:lnSpc>
                <a:spcPct val="115000"/>
              </a:lnSpc>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5.  Should the Virginia Constitution be changed to remove the stipulations in Section 1, Article II of the Virginia Constitution that disenfranchise citizens convicted of a felony and those adjudicated to be mentally incompetent?</a:t>
            </a:r>
            <a:endParaRPr sz="1400">
              <a:solidFill>
                <a:schemeClr val="dk1"/>
              </a:solidFill>
              <a:latin typeface="Roboto"/>
              <a:ea typeface="Roboto"/>
              <a:cs typeface="Roboto"/>
              <a:sym typeface="Roboto"/>
            </a:endParaRPr>
          </a:p>
          <a:p>
            <a:pPr indent="228600" lvl="0" marL="228600" rtl="0" algn="l">
              <a:lnSpc>
                <a:spcPct val="115000"/>
              </a:lnSpc>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Yes___  No___ No Consensus___. Comments:</a:t>
            </a:r>
            <a:endParaRPr/>
          </a:p>
        </p:txBody>
      </p:sp>
      <p:pic>
        <p:nvPicPr>
          <p:cNvPr id="200" name="Google Shape;200;g2f2c96b38c6_0_2"/>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f15b372dd7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45833"/>
              <a:buFont typeface="Arial"/>
              <a:buNone/>
            </a:pPr>
            <a:r>
              <a:rPr lang="en" sz="2400">
                <a:solidFill>
                  <a:srgbClr val="444746"/>
                </a:solidFill>
                <a:latin typeface="Roboto"/>
                <a:ea typeface="Roboto"/>
                <a:cs typeface="Roboto"/>
                <a:sym typeface="Roboto"/>
              </a:rPr>
              <a:t>Consensus Questions (continued)</a:t>
            </a:r>
            <a:endParaRPr sz="2400">
              <a:latin typeface="Roboto"/>
              <a:ea typeface="Roboto"/>
              <a:cs typeface="Roboto"/>
              <a:sym typeface="Roboto"/>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29629"/>
              <a:buNone/>
            </a:pPr>
            <a:r>
              <a:t/>
            </a:r>
            <a:endParaRPr sz="2400">
              <a:solidFill>
                <a:srgbClr val="444746"/>
              </a:solidFill>
              <a:latin typeface="Roboto"/>
              <a:ea typeface="Roboto"/>
              <a:cs typeface="Roboto"/>
              <a:sym typeface="Roboto"/>
            </a:endParaRPr>
          </a:p>
        </p:txBody>
      </p:sp>
      <p:sp>
        <p:nvSpPr>
          <p:cNvPr id="206" name="Google Shape;206;g2f15b372dd7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22860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6.  Given concerns over aging office holders and Supreme Court Justices, should there be an upper age limit to qualify to vote?</a:t>
            </a:r>
            <a:endParaRPr sz="1400">
              <a:solidFill>
                <a:schemeClr val="dk1"/>
              </a:solidFill>
              <a:latin typeface="Roboto"/>
              <a:ea typeface="Roboto"/>
              <a:cs typeface="Roboto"/>
              <a:sym typeface="Roboto"/>
            </a:endParaRPr>
          </a:p>
          <a:p>
            <a:pPr indent="0" lvl="0" marL="914400" rtl="0" algn="l">
              <a:lnSpc>
                <a:spcPct val="115000"/>
              </a:lnSpc>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Yes___  No___ No Consensus___. Comments:</a:t>
            </a:r>
            <a:endParaRPr sz="1400">
              <a:solidFill>
                <a:schemeClr val="dk1"/>
              </a:solidFill>
              <a:latin typeface="Roboto"/>
              <a:ea typeface="Roboto"/>
              <a:cs typeface="Roboto"/>
              <a:sym typeface="Roboto"/>
            </a:endParaRPr>
          </a:p>
          <a:p>
            <a:pPr indent="0" lvl="0" marL="457200" rtl="0" algn="l">
              <a:lnSpc>
                <a:spcPct val="115000"/>
              </a:lnSpc>
              <a:spcBef>
                <a:spcPts val="0"/>
              </a:spcBef>
              <a:spcAft>
                <a:spcPts val="0"/>
              </a:spcAft>
              <a:buSzPts val="1800"/>
              <a:buNone/>
            </a:pPr>
            <a:r>
              <a:t/>
            </a:r>
            <a:endParaRPr sz="1400">
              <a:solidFill>
                <a:schemeClr val="dk1"/>
              </a:solidFill>
              <a:latin typeface="Roboto"/>
              <a:ea typeface="Roboto"/>
              <a:cs typeface="Roboto"/>
              <a:sym typeface="Roboto"/>
            </a:endParaRPr>
          </a:p>
          <a:p>
            <a:pPr indent="0" lvl="0" marL="228600" rtl="0" algn="l">
              <a:lnSpc>
                <a:spcPct val="115000"/>
              </a:lnSpc>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7.  Should someone </a:t>
            </a:r>
            <a:r>
              <a:rPr lang="en" sz="1400">
                <a:solidFill>
                  <a:schemeClr val="dk1"/>
                </a:solidFill>
                <a:highlight>
                  <a:srgbClr val="FFFFFF"/>
                </a:highlight>
                <a:latin typeface="Roboto"/>
                <a:ea typeface="Roboto"/>
                <a:cs typeface="Roboto"/>
                <a:sym typeface="Roboto"/>
              </a:rPr>
              <a:t>judged mentally incapacitated retain the right to vote if they demonstrate an understanding of the act of voting and a desire to cast a ballot? </a:t>
            </a:r>
            <a:endParaRPr sz="1600">
              <a:solidFill>
                <a:schemeClr val="dk1"/>
              </a:solidFill>
              <a:latin typeface="Roboto"/>
              <a:ea typeface="Roboto"/>
              <a:cs typeface="Roboto"/>
              <a:sym typeface="Roboto"/>
            </a:endParaRPr>
          </a:p>
          <a:p>
            <a:pPr indent="0" lvl="0" marL="914400" rtl="0" algn="l">
              <a:lnSpc>
                <a:spcPct val="115000"/>
              </a:lnSpc>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Yes___  No___ No Consensus___. Comments:</a:t>
            </a:r>
            <a:endParaRPr sz="1400">
              <a:solidFill>
                <a:schemeClr val="dk1"/>
              </a:solidFill>
              <a:latin typeface="Roboto"/>
              <a:ea typeface="Roboto"/>
              <a:cs typeface="Roboto"/>
              <a:sym typeface="Roboto"/>
            </a:endParaRPr>
          </a:p>
          <a:p>
            <a:pPr indent="0" lvl="0" marL="914400" rtl="0" algn="l">
              <a:lnSpc>
                <a:spcPct val="115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914400" rtl="0" algn="l">
              <a:lnSpc>
                <a:spcPct val="115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228600" rtl="0" algn="l">
              <a:lnSpc>
                <a:spcPct val="115000"/>
              </a:lnSpc>
              <a:spcBef>
                <a:spcPts val="0"/>
              </a:spcBef>
              <a:spcAft>
                <a:spcPts val="0"/>
              </a:spcAft>
              <a:buSzPts val="1800"/>
              <a:buNone/>
            </a:pPr>
            <a:r>
              <a:t/>
            </a:r>
            <a:endParaRPr sz="1400">
              <a:solidFill>
                <a:schemeClr val="dk1"/>
              </a:solidFill>
              <a:latin typeface="Roboto"/>
              <a:ea typeface="Roboto"/>
              <a:cs typeface="Roboto"/>
              <a:sym typeface="Roboto"/>
            </a:endParaRPr>
          </a:p>
          <a:p>
            <a:pPr indent="0" lvl="0" marL="914400" rtl="0" algn="l">
              <a:lnSpc>
                <a:spcPct val="115000"/>
              </a:lnSpc>
              <a:spcBef>
                <a:spcPts val="0"/>
              </a:spcBef>
              <a:spcAft>
                <a:spcPts val="0"/>
              </a:spcAft>
              <a:buSzPts val="1800"/>
              <a:buNone/>
            </a:pPr>
            <a:r>
              <a:t/>
            </a:r>
            <a:endParaRPr sz="14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400">
              <a:solidFill>
                <a:schemeClr val="dk1"/>
              </a:solidFill>
              <a:latin typeface="Roboto"/>
              <a:ea typeface="Roboto"/>
              <a:cs typeface="Roboto"/>
              <a:sym typeface="Roboto"/>
            </a:endParaRPr>
          </a:p>
        </p:txBody>
      </p:sp>
      <p:pic>
        <p:nvPicPr>
          <p:cNvPr id="207" name="Google Shape;207;g2f15b372dd7_0_0"/>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g2f11664f2ad_0_60"/>
          <p:cNvPicPr preferRelativeResize="0"/>
          <p:nvPr/>
        </p:nvPicPr>
        <p:blipFill rotWithShape="1">
          <a:blip r:embed="rId3">
            <a:alphaModFix/>
          </a:blip>
          <a:srcRect b="9116" l="0" r="0" t="6473"/>
          <a:stretch/>
        </p:blipFill>
        <p:spPr>
          <a:xfrm>
            <a:off x="302675" y="180325"/>
            <a:ext cx="6557450" cy="4341600"/>
          </a:xfrm>
          <a:prstGeom prst="rect">
            <a:avLst/>
          </a:prstGeom>
          <a:noFill/>
          <a:ln>
            <a:noFill/>
          </a:ln>
        </p:spPr>
      </p:pic>
      <p:sp>
        <p:nvSpPr>
          <p:cNvPr id="68" name="Google Shape;68;g2f11664f2ad_0_60"/>
          <p:cNvSpPr txBox="1"/>
          <p:nvPr>
            <p:ph idx="1" type="body"/>
          </p:nvPr>
        </p:nvSpPr>
        <p:spPr>
          <a:xfrm>
            <a:off x="311700" y="227375"/>
            <a:ext cx="8520600" cy="4341600"/>
          </a:xfrm>
          <a:prstGeom prst="rect">
            <a:avLst/>
          </a:prstGeom>
          <a:noFill/>
          <a:ln>
            <a:noFill/>
          </a:ln>
        </p:spPr>
        <p:txBody>
          <a:bodyPr anchorCtr="0" anchor="t" bIns="91425" lIns="91425" spcFirstLastPara="1" rIns="91425" wrap="square" tIns="91425">
            <a:normAutofit fontScale="25000" lnSpcReduction="20000"/>
          </a:bodyPr>
          <a:lstStyle/>
          <a:p>
            <a:pPr indent="0" lvl="0" marL="1828800" rtl="0" algn="l">
              <a:lnSpc>
                <a:spcPct val="115000"/>
              </a:lnSpc>
              <a:spcBef>
                <a:spcPts val="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ts val="1800"/>
              <a:buNone/>
            </a:pPr>
            <a:r>
              <a:t/>
            </a:r>
            <a:endParaRPr sz="14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SzPct val="128571"/>
              <a:buNone/>
            </a:pPr>
            <a:r>
              <a:t/>
            </a:r>
            <a:endParaRPr sz="5600">
              <a:solidFill>
                <a:schemeClr val="dk1"/>
              </a:solidFill>
              <a:highlight>
                <a:srgbClr val="FFFFFF"/>
              </a:highlight>
              <a:latin typeface="Roboto"/>
              <a:ea typeface="Roboto"/>
              <a:cs typeface="Roboto"/>
              <a:sym typeface="Roboto"/>
            </a:endParaRPr>
          </a:p>
          <a:p>
            <a:pPr indent="0" lvl="0" marL="1828800" rtl="0" algn="l">
              <a:lnSpc>
                <a:spcPct val="115000"/>
              </a:lnSpc>
              <a:spcBef>
                <a:spcPts val="800"/>
              </a:spcBef>
              <a:spcAft>
                <a:spcPts val="0"/>
              </a:spcAft>
              <a:buClr>
                <a:schemeClr val="dk1"/>
              </a:buClr>
              <a:buSzPts val="275"/>
              <a:buFont typeface="Arial"/>
              <a:buNone/>
            </a:pPr>
            <a:r>
              <a:t/>
            </a:r>
            <a:endParaRPr sz="5600">
              <a:solidFill>
                <a:schemeClr val="dk1"/>
              </a:solidFill>
              <a:highlight>
                <a:srgbClr val="CFE2F3"/>
              </a:highlight>
              <a:latin typeface="Roboto"/>
              <a:ea typeface="Roboto"/>
              <a:cs typeface="Roboto"/>
              <a:sym typeface="Roboto"/>
            </a:endParaRPr>
          </a:p>
          <a:p>
            <a:pPr indent="0" lvl="0" marL="1828800" rtl="0" algn="l">
              <a:lnSpc>
                <a:spcPct val="115000"/>
              </a:lnSpc>
              <a:spcBef>
                <a:spcPts val="800"/>
              </a:spcBef>
              <a:spcAft>
                <a:spcPts val="0"/>
              </a:spcAft>
              <a:buClr>
                <a:schemeClr val="dk1"/>
              </a:buClr>
              <a:buSzPts val="275"/>
              <a:buFont typeface="Arial"/>
              <a:buNone/>
            </a:pPr>
            <a:r>
              <a:rPr lang="en" sz="5600">
                <a:solidFill>
                  <a:schemeClr val="dk1"/>
                </a:solidFill>
                <a:highlight>
                  <a:srgbClr val="CFE2F3"/>
                </a:highlight>
                <a:latin typeface="Roboto"/>
                <a:ea typeface="Roboto"/>
                <a:cs typeface="Roboto"/>
                <a:sym typeface="Roboto"/>
              </a:rPr>
              <a:t>Whereas recognition of the inherent dignity and of the equal and inalienable rights of all members of the human family is the foundation of freedom, justice and peace in the world," </a:t>
            </a:r>
            <a:r>
              <a:rPr lang="en" sz="4800">
                <a:solidFill>
                  <a:schemeClr val="dk1"/>
                </a:solidFill>
                <a:highlight>
                  <a:srgbClr val="CFE2F3"/>
                </a:highlight>
                <a:latin typeface="Roboto"/>
                <a:ea typeface="Roboto"/>
                <a:cs typeface="Roboto"/>
                <a:sym typeface="Roboto"/>
              </a:rPr>
              <a:t>–</a:t>
            </a:r>
            <a:r>
              <a:rPr i="1" lang="en" sz="4800">
                <a:solidFill>
                  <a:schemeClr val="dk1"/>
                </a:solidFill>
                <a:highlight>
                  <a:srgbClr val="CFE2F3"/>
                </a:highlight>
                <a:latin typeface="Roboto"/>
                <a:ea typeface="Roboto"/>
                <a:cs typeface="Roboto"/>
                <a:sym typeface="Roboto"/>
              </a:rPr>
              <a:t>United Nations Declaration of Human Rights (1948, December)</a:t>
            </a:r>
            <a:endParaRPr sz="4800">
              <a:solidFill>
                <a:schemeClr val="dk1"/>
              </a:solidFill>
              <a:highlight>
                <a:srgbClr val="CFE2F3"/>
              </a:highlight>
              <a:latin typeface="Roboto"/>
              <a:ea typeface="Roboto"/>
              <a:cs typeface="Roboto"/>
              <a:sym typeface="Roboto"/>
            </a:endParaRPr>
          </a:p>
          <a:p>
            <a:pPr indent="0" lvl="0" marL="1828800" rtl="0" algn="l">
              <a:lnSpc>
                <a:spcPct val="115000"/>
              </a:lnSpc>
              <a:spcBef>
                <a:spcPts val="800"/>
              </a:spcBef>
              <a:spcAft>
                <a:spcPts val="0"/>
              </a:spcAft>
              <a:buSzPct val="128571"/>
              <a:buNone/>
            </a:pPr>
            <a:r>
              <a:rPr lang="en" sz="5600">
                <a:solidFill>
                  <a:schemeClr val="dk1"/>
                </a:solidFill>
                <a:highlight>
                  <a:srgbClr val="CFE2F3"/>
                </a:highlight>
                <a:latin typeface="Roboto"/>
                <a:ea typeface="Roboto"/>
                <a:cs typeface="Roboto"/>
                <a:sym typeface="Roboto"/>
              </a:rPr>
              <a:t>“Democracy arises from people’s desire for dignity, equality, justice, liberty, and participation— their desire for a voice.” </a:t>
            </a:r>
            <a:r>
              <a:rPr i="1" lang="en" sz="4800">
                <a:solidFill>
                  <a:schemeClr val="dk1"/>
                </a:solidFill>
                <a:highlight>
                  <a:srgbClr val="CFE2F3"/>
                </a:highlight>
                <a:latin typeface="Roboto"/>
                <a:ea typeface="Roboto"/>
                <a:cs typeface="Roboto"/>
                <a:sym typeface="Roboto"/>
              </a:rPr>
              <a:t>-- Carter Center and United Nations Human Rights Office. (2017, December)</a:t>
            </a:r>
            <a:r>
              <a:rPr i="1" lang="en" sz="5600">
                <a:solidFill>
                  <a:schemeClr val="dk1"/>
                </a:solidFill>
                <a:highlight>
                  <a:srgbClr val="CFE2F3"/>
                </a:highlight>
                <a:latin typeface="Roboto"/>
                <a:ea typeface="Roboto"/>
                <a:cs typeface="Roboto"/>
                <a:sym typeface="Roboto"/>
              </a:rPr>
              <a:t> </a:t>
            </a:r>
            <a:endParaRPr i="1" sz="5600">
              <a:solidFill>
                <a:schemeClr val="dk1"/>
              </a:solidFill>
              <a:highlight>
                <a:srgbClr val="CFE2F3"/>
              </a:highlight>
              <a:latin typeface="Roboto"/>
              <a:ea typeface="Roboto"/>
              <a:cs typeface="Roboto"/>
              <a:sym typeface="Roboto"/>
            </a:endParaRPr>
          </a:p>
          <a:p>
            <a:pPr indent="0" lvl="0" marL="457200" rtl="0" algn="l">
              <a:lnSpc>
                <a:spcPct val="115000"/>
              </a:lnSpc>
              <a:spcBef>
                <a:spcPts val="800"/>
              </a:spcBef>
              <a:spcAft>
                <a:spcPts val="0"/>
              </a:spcAft>
              <a:buClr>
                <a:schemeClr val="dk1"/>
              </a:buClr>
              <a:buSzPct val="78571"/>
              <a:buFont typeface="Arial"/>
              <a:buNone/>
            </a:pPr>
            <a:r>
              <a:t/>
            </a:r>
            <a:endParaRPr i="1" sz="1400">
              <a:solidFill>
                <a:schemeClr val="dk1"/>
              </a:solidFill>
              <a:highlight>
                <a:srgbClr val="FFFFFF"/>
              </a:highlight>
              <a:latin typeface="Roboto"/>
              <a:ea typeface="Roboto"/>
              <a:cs typeface="Roboto"/>
              <a:sym typeface="Roboto"/>
            </a:endParaRPr>
          </a:p>
          <a:p>
            <a:pPr indent="0" lvl="0" marL="457200" rtl="0" algn="l">
              <a:lnSpc>
                <a:spcPct val="115000"/>
              </a:lnSpc>
              <a:spcBef>
                <a:spcPts val="800"/>
              </a:spcBef>
              <a:spcAft>
                <a:spcPts val="800"/>
              </a:spcAft>
              <a:buClr>
                <a:schemeClr val="dk1"/>
              </a:buClr>
              <a:buSzPct val="78571"/>
              <a:buFont typeface="Arial"/>
              <a:buNone/>
            </a:pPr>
            <a:r>
              <a:t/>
            </a:r>
            <a:endParaRPr i="1" sz="1400">
              <a:solidFill>
                <a:schemeClr val="dk1"/>
              </a:solidFill>
              <a:latin typeface="Roboto"/>
              <a:ea typeface="Roboto"/>
              <a:cs typeface="Roboto"/>
              <a:sym typeface="Roboto"/>
            </a:endParaRPr>
          </a:p>
        </p:txBody>
      </p:sp>
      <p:pic>
        <p:nvPicPr>
          <p:cNvPr id="69" name="Google Shape;69;g2f11664f2ad_0_60"/>
          <p:cNvPicPr preferRelativeResize="0"/>
          <p:nvPr/>
        </p:nvPicPr>
        <p:blipFill rotWithShape="1">
          <a:blip r:embed="rId4">
            <a:alphaModFix/>
          </a:blip>
          <a:srcRect b="0" l="0" r="0" t="0"/>
          <a:stretch/>
        </p:blipFill>
        <p:spPr>
          <a:xfrm>
            <a:off x="5842125" y="4526450"/>
            <a:ext cx="3301873" cy="61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faead07250_0_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420">
                <a:latin typeface="Roboto"/>
                <a:ea typeface="Roboto"/>
                <a:cs typeface="Roboto"/>
                <a:sym typeface="Roboto"/>
              </a:rPr>
              <a:t>Discrimination</a:t>
            </a:r>
            <a:endParaRPr sz="2420">
              <a:latin typeface="Roboto"/>
              <a:ea typeface="Roboto"/>
              <a:cs typeface="Roboto"/>
              <a:sym typeface="Roboto"/>
            </a:endParaRPr>
          </a:p>
        </p:txBody>
      </p:sp>
      <p:sp>
        <p:nvSpPr>
          <p:cNvPr id="75" name="Google Shape;75;g2faead07250_0_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Discrimination: “</a:t>
            </a:r>
            <a:r>
              <a:rPr lang="en" sz="1400">
                <a:solidFill>
                  <a:srgbClr val="202124"/>
                </a:solidFill>
                <a:latin typeface="Roboto"/>
                <a:ea typeface="Roboto"/>
                <a:cs typeface="Roboto"/>
                <a:sym typeface="Roboto"/>
              </a:rPr>
              <a:t>the</a:t>
            </a:r>
            <a:r>
              <a:rPr lang="en" sz="1400">
                <a:solidFill>
                  <a:schemeClr val="dk1"/>
                </a:solidFill>
                <a:latin typeface="Roboto"/>
                <a:ea typeface="Roboto"/>
                <a:cs typeface="Roboto"/>
                <a:sym typeface="Roboto"/>
              </a:rPr>
              <a:t> </a:t>
            </a:r>
            <a:r>
              <a:rPr lang="en" sz="1400">
                <a:solidFill>
                  <a:schemeClr val="dk1"/>
                </a:solidFill>
                <a:uFill>
                  <a:noFill/>
                </a:uFill>
                <a:latin typeface="Roboto"/>
                <a:ea typeface="Roboto"/>
                <a:cs typeface="Roboto"/>
                <a:sym typeface="Roboto"/>
                <a:hlinkClick r:id="rId3">
                  <a:extLst>
                    <a:ext uri="{A12FA001-AC4F-418D-AE19-62706E023703}">
                      <ahyp:hlinkClr val="tx"/>
                    </a:ext>
                  </a:extLst>
                </a:hlinkClick>
              </a:rPr>
              <a:t>unjust</a:t>
            </a:r>
            <a:r>
              <a:rPr lang="en" sz="1400">
                <a:solidFill>
                  <a:schemeClr val="dk1"/>
                </a:solidFill>
                <a:latin typeface="Roboto"/>
                <a:ea typeface="Roboto"/>
                <a:cs typeface="Roboto"/>
                <a:sym typeface="Roboto"/>
              </a:rPr>
              <a:t> or </a:t>
            </a:r>
            <a:r>
              <a:rPr lang="en" sz="1400">
                <a:solidFill>
                  <a:schemeClr val="dk1"/>
                </a:solidFill>
                <a:uFill>
                  <a:noFill/>
                </a:uFill>
                <a:latin typeface="Roboto"/>
                <a:ea typeface="Roboto"/>
                <a:cs typeface="Roboto"/>
                <a:sym typeface="Roboto"/>
                <a:hlinkClick r:id="rId4">
                  <a:extLst>
                    <a:ext uri="{A12FA001-AC4F-418D-AE19-62706E023703}">
                      <ahyp:hlinkClr val="tx"/>
                    </a:ext>
                  </a:extLst>
                </a:hlinkClick>
              </a:rPr>
              <a:t>prejudicial</a:t>
            </a:r>
            <a:r>
              <a:rPr lang="en" sz="1400">
                <a:solidFill>
                  <a:schemeClr val="dk1"/>
                </a:solidFill>
                <a:latin typeface="Roboto"/>
                <a:ea typeface="Roboto"/>
                <a:cs typeface="Roboto"/>
                <a:sym typeface="Roboto"/>
              </a:rPr>
              <a:t> trea</a:t>
            </a:r>
            <a:r>
              <a:rPr lang="en" sz="1400">
                <a:solidFill>
                  <a:srgbClr val="202124"/>
                </a:solidFill>
                <a:latin typeface="Roboto"/>
                <a:ea typeface="Roboto"/>
                <a:cs typeface="Roboto"/>
                <a:sym typeface="Roboto"/>
              </a:rPr>
              <a:t>tment of different categories of people, especially on the grounds of ethnicity, age, sex, or disability.”</a:t>
            </a:r>
            <a:r>
              <a:rPr i="1" lang="en" sz="1400">
                <a:solidFill>
                  <a:srgbClr val="202124"/>
                </a:solidFill>
                <a:latin typeface="Roboto"/>
                <a:ea typeface="Roboto"/>
                <a:cs typeface="Roboto"/>
                <a:sym typeface="Roboto"/>
              </a:rPr>
              <a:t>-- Oxford Languages</a:t>
            </a:r>
            <a:endParaRPr i="1" sz="1400">
              <a:solidFill>
                <a:srgbClr val="202124"/>
              </a:solidFill>
              <a:latin typeface="Roboto"/>
              <a:ea typeface="Roboto"/>
              <a:cs typeface="Roboto"/>
              <a:sym typeface="Roboto"/>
            </a:endParaRPr>
          </a:p>
          <a:p>
            <a:pPr indent="0" lvl="0" marL="914400" rtl="0" algn="l">
              <a:spcBef>
                <a:spcPts val="800"/>
              </a:spcBef>
              <a:spcAft>
                <a:spcPts val="0"/>
              </a:spcAft>
              <a:buClr>
                <a:schemeClr val="dk1"/>
              </a:buClr>
              <a:buSzPts val="1100"/>
              <a:buFont typeface="Arial"/>
              <a:buNone/>
            </a:pPr>
            <a:r>
              <a:rPr i="1" lang="en" sz="1200">
                <a:solidFill>
                  <a:srgbClr val="FF0000"/>
                </a:solidFill>
                <a:latin typeface="Verdana"/>
                <a:ea typeface="Verdana"/>
                <a:cs typeface="Verdana"/>
                <a:sym typeface="Verdana"/>
              </a:rPr>
              <a:t>They</a:t>
            </a:r>
            <a:r>
              <a:rPr lang="en" sz="1200">
                <a:solidFill>
                  <a:srgbClr val="FF0000"/>
                </a:solidFill>
                <a:latin typeface="Verdana"/>
                <a:ea typeface="Verdana"/>
                <a:cs typeface="Verdana"/>
                <a:sym typeface="Verdana"/>
              </a:rPr>
              <a:t> lack the capacity to understand voting.</a:t>
            </a:r>
            <a:endParaRPr sz="1200">
              <a:solidFill>
                <a:srgbClr val="FF0000"/>
              </a:solidFill>
              <a:latin typeface="Verdana"/>
              <a:ea typeface="Verdana"/>
              <a:cs typeface="Verdana"/>
              <a:sym typeface="Verdana"/>
            </a:endParaRPr>
          </a:p>
          <a:p>
            <a:pPr indent="0" lvl="0" marL="914400" rtl="0" algn="l">
              <a:spcBef>
                <a:spcPts val="800"/>
              </a:spcBef>
              <a:spcAft>
                <a:spcPts val="0"/>
              </a:spcAft>
              <a:buNone/>
            </a:pPr>
            <a:r>
              <a:rPr i="1" lang="en" sz="1200">
                <a:solidFill>
                  <a:srgbClr val="FF0000"/>
                </a:solidFill>
                <a:latin typeface="Verdana"/>
                <a:ea typeface="Verdana"/>
                <a:cs typeface="Verdana"/>
                <a:sym typeface="Verdana"/>
              </a:rPr>
              <a:t>They</a:t>
            </a:r>
            <a:r>
              <a:rPr lang="en" sz="1200">
                <a:solidFill>
                  <a:srgbClr val="FF0000"/>
                </a:solidFill>
                <a:latin typeface="Verdana"/>
                <a:ea typeface="Verdana"/>
                <a:cs typeface="Verdana"/>
                <a:sym typeface="Verdana"/>
              </a:rPr>
              <a:t> will be unduly influenced by others on how to vote.</a:t>
            </a:r>
            <a:endParaRPr sz="1200">
              <a:solidFill>
                <a:srgbClr val="FF0000"/>
              </a:solidFill>
              <a:latin typeface="Verdana"/>
              <a:ea typeface="Verdana"/>
              <a:cs typeface="Verdana"/>
              <a:sym typeface="Verdana"/>
            </a:endParaRPr>
          </a:p>
          <a:p>
            <a:pPr indent="0" lvl="0" marL="914400" rtl="0" algn="l">
              <a:spcBef>
                <a:spcPts val="800"/>
              </a:spcBef>
              <a:spcAft>
                <a:spcPts val="800"/>
              </a:spcAft>
              <a:buClr>
                <a:schemeClr val="dk1"/>
              </a:buClr>
              <a:buSzPts val="1100"/>
              <a:buFont typeface="Arial"/>
              <a:buNone/>
            </a:pPr>
            <a:r>
              <a:rPr lang="en" sz="1200">
                <a:solidFill>
                  <a:srgbClr val="FF0000"/>
                </a:solidFill>
                <a:latin typeface="Verdana"/>
                <a:ea typeface="Verdana"/>
                <a:cs typeface="Verdana"/>
                <a:sym typeface="Verdana"/>
              </a:rPr>
              <a:t>The purity of the vote should not be sullied by </a:t>
            </a:r>
            <a:r>
              <a:rPr i="1" lang="en" sz="1200">
                <a:solidFill>
                  <a:srgbClr val="FF0000"/>
                </a:solidFill>
                <a:latin typeface="Verdana"/>
                <a:ea typeface="Verdana"/>
                <a:cs typeface="Verdana"/>
                <a:sym typeface="Verdana"/>
              </a:rPr>
              <a:t>them</a:t>
            </a:r>
            <a:r>
              <a:rPr lang="en" sz="1200">
                <a:solidFill>
                  <a:srgbClr val="FF0000"/>
                </a:solidFill>
                <a:latin typeface="Verdana"/>
                <a:ea typeface="Verdana"/>
                <a:cs typeface="Verdana"/>
                <a:sym typeface="Verdana"/>
              </a:rPr>
              <a:t>.</a:t>
            </a:r>
            <a:endParaRPr sz="1200">
              <a:solidFill>
                <a:srgbClr val="FF0000"/>
              </a:solidFill>
              <a:latin typeface="Verdana"/>
              <a:ea typeface="Verdana"/>
              <a:cs typeface="Verdana"/>
              <a:sym typeface="Verdana"/>
            </a:endParaRPr>
          </a:p>
        </p:txBody>
      </p:sp>
      <p:pic>
        <p:nvPicPr>
          <p:cNvPr id="76" name="Google Shape;76;g2faead07250_0_11"/>
          <p:cNvPicPr preferRelativeResize="0"/>
          <p:nvPr/>
        </p:nvPicPr>
        <p:blipFill rotWithShape="1">
          <a:blip r:embed="rId5">
            <a:alphaModFix/>
          </a:blip>
          <a:srcRect b="0" l="0" r="0" t="0"/>
          <a:stretch/>
        </p:blipFill>
        <p:spPr>
          <a:xfrm>
            <a:off x="5886977" y="4526447"/>
            <a:ext cx="3257027" cy="617050"/>
          </a:xfrm>
          <a:prstGeom prst="rect">
            <a:avLst/>
          </a:prstGeom>
          <a:noFill/>
          <a:ln>
            <a:noFill/>
          </a:ln>
        </p:spPr>
      </p:pic>
      <p:pic>
        <p:nvPicPr>
          <p:cNvPr id="77" name="Google Shape;77;g2faead07250_0_11"/>
          <p:cNvPicPr preferRelativeResize="0"/>
          <p:nvPr/>
        </p:nvPicPr>
        <p:blipFill>
          <a:blip r:embed="rId6">
            <a:alphaModFix/>
          </a:blip>
          <a:stretch>
            <a:fillRect/>
          </a:stretch>
        </p:blipFill>
        <p:spPr>
          <a:xfrm flipH="1">
            <a:off x="6231800" y="2784850"/>
            <a:ext cx="1209675" cy="1209675"/>
          </a:xfrm>
          <a:prstGeom prst="rect">
            <a:avLst/>
          </a:prstGeom>
          <a:noFill/>
          <a:ln>
            <a:noFill/>
          </a:ln>
        </p:spPr>
      </p:pic>
      <p:pic>
        <p:nvPicPr>
          <p:cNvPr id="78" name="Google Shape;78;g2faead07250_0_11"/>
          <p:cNvPicPr preferRelativeResize="0"/>
          <p:nvPr/>
        </p:nvPicPr>
        <p:blipFill>
          <a:blip r:embed="rId7">
            <a:alphaModFix/>
          </a:blip>
          <a:stretch>
            <a:fillRect/>
          </a:stretch>
        </p:blipFill>
        <p:spPr>
          <a:xfrm>
            <a:off x="2696596" y="2784846"/>
            <a:ext cx="1209675" cy="1209675"/>
          </a:xfrm>
          <a:prstGeom prst="rect">
            <a:avLst/>
          </a:prstGeom>
          <a:noFill/>
          <a:ln>
            <a:noFill/>
          </a:ln>
        </p:spPr>
      </p:pic>
      <p:pic>
        <p:nvPicPr>
          <p:cNvPr id="79" name="Google Shape;79;g2faead07250_0_11"/>
          <p:cNvPicPr preferRelativeResize="0"/>
          <p:nvPr/>
        </p:nvPicPr>
        <p:blipFill>
          <a:blip r:embed="rId8">
            <a:alphaModFix/>
          </a:blip>
          <a:stretch>
            <a:fillRect/>
          </a:stretch>
        </p:blipFill>
        <p:spPr>
          <a:xfrm>
            <a:off x="5034175" y="2784850"/>
            <a:ext cx="1209675" cy="1209675"/>
          </a:xfrm>
          <a:prstGeom prst="rect">
            <a:avLst/>
          </a:prstGeom>
          <a:noFill/>
          <a:ln>
            <a:noFill/>
          </a:ln>
        </p:spPr>
      </p:pic>
      <p:pic>
        <p:nvPicPr>
          <p:cNvPr id="80" name="Google Shape;80;g2faead07250_0_11"/>
          <p:cNvPicPr preferRelativeResize="0"/>
          <p:nvPr/>
        </p:nvPicPr>
        <p:blipFill>
          <a:blip r:embed="rId9">
            <a:alphaModFix/>
          </a:blip>
          <a:stretch>
            <a:fillRect/>
          </a:stretch>
        </p:blipFill>
        <p:spPr>
          <a:xfrm>
            <a:off x="276188" y="2784838"/>
            <a:ext cx="1209675" cy="1209675"/>
          </a:xfrm>
          <a:prstGeom prst="rect">
            <a:avLst/>
          </a:prstGeom>
          <a:noFill/>
          <a:ln>
            <a:noFill/>
          </a:ln>
        </p:spPr>
      </p:pic>
      <p:pic>
        <p:nvPicPr>
          <p:cNvPr id="81" name="Google Shape;81;g2faead07250_0_11"/>
          <p:cNvPicPr preferRelativeResize="0"/>
          <p:nvPr/>
        </p:nvPicPr>
        <p:blipFill rotWithShape="1">
          <a:blip r:embed="rId10">
            <a:alphaModFix/>
          </a:blip>
          <a:srcRect b="-6496" l="0" r="0" t="0"/>
          <a:stretch/>
        </p:blipFill>
        <p:spPr>
          <a:xfrm>
            <a:off x="1429975" y="2784850"/>
            <a:ext cx="1288325" cy="1288325"/>
          </a:xfrm>
          <a:prstGeom prst="rect">
            <a:avLst/>
          </a:prstGeom>
          <a:noFill/>
          <a:ln>
            <a:noFill/>
          </a:ln>
        </p:spPr>
      </p:pic>
      <p:pic>
        <p:nvPicPr>
          <p:cNvPr id="82" name="Google Shape;82;g2faead07250_0_11"/>
          <p:cNvPicPr preferRelativeResize="0"/>
          <p:nvPr/>
        </p:nvPicPr>
        <p:blipFill>
          <a:blip r:embed="rId11">
            <a:alphaModFix/>
          </a:blip>
          <a:stretch>
            <a:fillRect/>
          </a:stretch>
        </p:blipFill>
        <p:spPr>
          <a:xfrm>
            <a:off x="3828951" y="2784850"/>
            <a:ext cx="1209675" cy="1209702"/>
          </a:xfrm>
          <a:prstGeom prst="rect">
            <a:avLst/>
          </a:prstGeom>
          <a:noFill/>
          <a:ln>
            <a:noFill/>
          </a:ln>
        </p:spPr>
      </p:pic>
      <p:pic>
        <p:nvPicPr>
          <p:cNvPr id="83" name="Google Shape;83;g2faead07250_0_11"/>
          <p:cNvPicPr preferRelativeResize="0"/>
          <p:nvPr/>
        </p:nvPicPr>
        <p:blipFill rotWithShape="1">
          <a:blip r:embed="rId12">
            <a:alphaModFix/>
          </a:blip>
          <a:srcRect b="0" l="0" r="13217" t="0"/>
          <a:stretch/>
        </p:blipFill>
        <p:spPr>
          <a:xfrm>
            <a:off x="7416225" y="2784850"/>
            <a:ext cx="1397626" cy="120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400">
                <a:solidFill>
                  <a:srgbClr val="444746"/>
                </a:solidFill>
                <a:latin typeface="Roboto"/>
                <a:ea typeface="Roboto"/>
                <a:cs typeface="Roboto"/>
                <a:sym typeface="Roboto"/>
              </a:rPr>
              <a:t>Study Purpose and Aspirational Goals</a:t>
            </a:r>
            <a:endParaRPr sz="2400">
              <a:solidFill>
                <a:srgbClr val="1B1B1B"/>
              </a:solidFill>
              <a:latin typeface="Roboto Black"/>
              <a:ea typeface="Roboto Black"/>
              <a:cs typeface="Roboto Black"/>
              <a:sym typeface="Roboto Black"/>
            </a:endParaRPr>
          </a:p>
        </p:txBody>
      </p:sp>
      <p:sp>
        <p:nvSpPr>
          <p:cNvPr id="89" name="Google Shape;89;p2"/>
          <p:cNvSpPr txBox="1"/>
          <p:nvPr>
            <p:ph idx="1" type="body"/>
          </p:nvPr>
        </p:nvSpPr>
        <p:spPr>
          <a:xfrm>
            <a:off x="311700" y="1131375"/>
            <a:ext cx="8520600" cy="339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1400">
                <a:solidFill>
                  <a:schemeClr val="dk1"/>
                </a:solidFill>
                <a:latin typeface="Roboto"/>
                <a:ea typeface="Roboto"/>
                <a:cs typeface="Roboto"/>
                <a:sym typeface="Roboto"/>
              </a:rPr>
              <a:t>Too often treated as a privilege, the League believes voting is a right. This study examines the history and underpinnings of the concept of the right to vote and how this is an inherent right belonging to those living in a democracy. In particular, it </a:t>
            </a:r>
            <a:r>
              <a:rPr lang="en" sz="1400">
                <a:solidFill>
                  <a:srgbClr val="000000"/>
                </a:solidFill>
                <a:latin typeface="Roboto"/>
                <a:ea typeface="Roboto"/>
                <a:cs typeface="Roboto"/>
                <a:sym typeface="Roboto"/>
              </a:rPr>
              <a:t>focuses on those disenfranchised in the Virginia Constitution: those under the age of 18, those with a felony conviction, those who have been mentally adjudicated as incompetent.</a:t>
            </a:r>
            <a:endParaRPr sz="1400">
              <a:solidFill>
                <a:srgbClr val="000000"/>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400">
                <a:solidFill>
                  <a:srgbClr val="000000"/>
                </a:solidFill>
                <a:latin typeface="Roboto"/>
                <a:ea typeface="Roboto"/>
                <a:cs typeface="Roboto"/>
                <a:sym typeface="Roboto"/>
              </a:rPr>
              <a:t>Aspirational Goals:</a:t>
            </a:r>
            <a:endParaRPr sz="1400">
              <a:solidFill>
                <a:srgbClr val="000000"/>
              </a:solidFill>
              <a:latin typeface="Roboto"/>
              <a:ea typeface="Roboto"/>
              <a:cs typeface="Roboto"/>
              <a:sym typeface="Roboto"/>
            </a:endParaRPr>
          </a:p>
          <a:p>
            <a:pPr indent="-317500" lvl="0" marL="457200" rtl="0" algn="l">
              <a:lnSpc>
                <a:spcPct val="10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Protected Right to Vote</a:t>
            </a:r>
            <a:endParaRPr sz="1400">
              <a:solidFill>
                <a:srgbClr val="000000"/>
              </a:solidFill>
              <a:latin typeface="Roboto"/>
              <a:ea typeface="Roboto"/>
              <a:cs typeface="Roboto"/>
              <a:sym typeface="Roboto"/>
            </a:endParaRPr>
          </a:p>
          <a:p>
            <a:pPr indent="-317500" lvl="0" marL="457200" rtl="0" algn="l">
              <a:lnSpc>
                <a:spcPct val="10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Permit those 16 &amp; 17 years of age to vote in local and state elections</a:t>
            </a:r>
            <a:endParaRPr sz="1400">
              <a:solidFill>
                <a:srgbClr val="000000"/>
              </a:solidFill>
              <a:latin typeface="Roboto"/>
              <a:ea typeface="Roboto"/>
              <a:cs typeface="Roboto"/>
              <a:sym typeface="Roboto"/>
            </a:endParaRPr>
          </a:p>
          <a:p>
            <a:pPr indent="-317500" lvl="0" marL="457200" rtl="0" algn="l">
              <a:lnSpc>
                <a:spcPct val="10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Those who commit a felony do not lose their right to vote and can vote in prison</a:t>
            </a:r>
            <a:endParaRPr sz="1400">
              <a:solidFill>
                <a:srgbClr val="000000"/>
              </a:solidFill>
              <a:latin typeface="Roboto"/>
              <a:ea typeface="Roboto"/>
              <a:cs typeface="Roboto"/>
              <a:sym typeface="Roboto"/>
            </a:endParaRPr>
          </a:p>
          <a:p>
            <a:pPr indent="-317500" lvl="0" marL="457200" rtl="0" algn="l">
              <a:lnSpc>
                <a:spcPct val="10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Those who indicate desire to vote should be allowed, despite guardianship</a:t>
            </a:r>
            <a:endParaRPr sz="1400">
              <a:solidFill>
                <a:srgbClr val="000000"/>
              </a:solidFill>
              <a:latin typeface="Roboto"/>
              <a:ea typeface="Roboto"/>
              <a:cs typeface="Roboto"/>
              <a:sym typeface="Roboto"/>
            </a:endParaRPr>
          </a:p>
          <a:p>
            <a:pPr indent="-317500" lvl="0" marL="457200" rtl="0" algn="l">
              <a:lnSpc>
                <a:spcPct val="10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Changes in Virginia Constitution:</a:t>
            </a:r>
            <a:endParaRPr sz="1400">
              <a:solidFill>
                <a:srgbClr val="000000"/>
              </a:solidFill>
              <a:latin typeface="Roboto"/>
              <a:ea typeface="Roboto"/>
              <a:cs typeface="Roboto"/>
              <a:sym typeface="Roboto"/>
            </a:endParaRPr>
          </a:p>
          <a:p>
            <a:pPr indent="-317500" lvl="1" marL="914400" rtl="0" algn="l">
              <a:lnSpc>
                <a:spcPct val="100000"/>
              </a:lnSpc>
              <a:spcBef>
                <a:spcPts val="0"/>
              </a:spcBef>
              <a:spcAft>
                <a:spcPts val="0"/>
              </a:spcAft>
              <a:buClr>
                <a:srgbClr val="000000"/>
              </a:buClr>
              <a:buSzPts val="1400"/>
              <a:buFont typeface="Roboto"/>
              <a:buChar char="○"/>
            </a:pPr>
            <a:r>
              <a:rPr lang="en">
                <a:solidFill>
                  <a:schemeClr val="dk1"/>
                </a:solidFill>
                <a:latin typeface="Roboto"/>
                <a:ea typeface="Roboto"/>
                <a:cs typeface="Roboto"/>
                <a:sym typeface="Roboto"/>
              </a:rPr>
              <a:t>Add</a:t>
            </a:r>
            <a:r>
              <a:rPr lang="en">
                <a:solidFill>
                  <a:schemeClr val="dk1"/>
                </a:solidFill>
                <a:highlight>
                  <a:schemeClr val="lt1"/>
                </a:highlight>
                <a:latin typeface="Roboto"/>
                <a:ea typeface="Roboto"/>
                <a:cs typeface="Roboto"/>
                <a:sym typeface="Roboto"/>
              </a:rPr>
              <a:t> a “</a:t>
            </a:r>
            <a:r>
              <a:rPr i="1" lang="en">
                <a:solidFill>
                  <a:schemeClr val="dk1"/>
                </a:solidFill>
                <a:highlight>
                  <a:schemeClr val="lt1"/>
                </a:highlight>
                <a:latin typeface="Roboto"/>
                <a:ea typeface="Roboto"/>
                <a:cs typeface="Roboto"/>
                <a:sym typeface="Roboto"/>
              </a:rPr>
              <a:t>fundamental right to vote</a:t>
            </a:r>
            <a:r>
              <a:rPr lang="en">
                <a:solidFill>
                  <a:schemeClr val="dk1"/>
                </a:solidFill>
                <a:highlight>
                  <a:schemeClr val="lt1"/>
                </a:highlight>
                <a:latin typeface="Roboto"/>
                <a:ea typeface="Roboto"/>
                <a:cs typeface="Roboto"/>
                <a:sym typeface="Roboto"/>
              </a:rPr>
              <a:t>” clau</a:t>
            </a:r>
            <a:r>
              <a:rPr lang="en">
                <a:solidFill>
                  <a:schemeClr val="dk1"/>
                </a:solidFill>
                <a:latin typeface="Roboto"/>
                <a:ea typeface="Roboto"/>
                <a:cs typeface="Roboto"/>
                <a:sym typeface="Roboto"/>
              </a:rPr>
              <a:t>se in both the title and body of Section 1.</a:t>
            </a:r>
            <a:endParaRPr>
              <a:solidFill>
                <a:srgbClr val="000000"/>
              </a:solidFill>
              <a:latin typeface="Roboto"/>
              <a:ea typeface="Roboto"/>
              <a:cs typeface="Roboto"/>
              <a:sym typeface="Roboto"/>
            </a:endParaRPr>
          </a:p>
          <a:p>
            <a:pPr indent="-317500" lvl="1" marL="914400" rtl="0" algn="l">
              <a:lnSpc>
                <a:spcPct val="100000"/>
              </a:lnSpc>
              <a:spcBef>
                <a:spcPts val="0"/>
              </a:spcBef>
              <a:spcAft>
                <a:spcPts val="0"/>
              </a:spcAft>
              <a:buClr>
                <a:srgbClr val="000000"/>
              </a:buClr>
              <a:buSzPts val="1400"/>
              <a:buFont typeface="Roboto"/>
              <a:buChar char="○"/>
            </a:pPr>
            <a:r>
              <a:rPr lang="en">
                <a:solidFill>
                  <a:srgbClr val="000000"/>
                </a:solidFill>
                <a:latin typeface="Roboto"/>
                <a:ea typeface="Roboto"/>
                <a:cs typeface="Roboto"/>
                <a:sym typeface="Roboto"/>
              </a:rPr>
              <a:t>Permit those who are 16 and older to vote in local and state elections.</a:t>
            </a:r>
            <a:endParaRPr>
              <a:solidFill>
                <a:srgbClr val="000000"/>
              </a:solidFill>
              <a:latin typeface="Roboto"/>
              <a:ea typeface="Roboto"/>
              <a:cs typeface="Roboto"/>
              <a:sym typeface="Roboto"/>
            </a:endParaRPr>
          </a:p>
          <a:p>
            <a:pPr indent="-317500" lvl="1" marL="914400" rtl="0" algn="l">
              <a:lnSpc>
                <a:spcPct val="100000"/>
              </a:lnSpc>
              <a:spcBef>
                <a:spcPts val="0"/>
              </a:spcBef>
              <a:spcAft>
                <a:spcPts val="0"/>
              </a:spcAft>
              <a:buClr>
                <a:srgbClr val="000000"/>
              </a:buClr>
              <a:buSzPts val="1400"/>
              <a:buFont typeface="Roboto"/>
              <a:buChar char="○"/>
            </a:pPr>
            <a:r>
              <a:rPr lang="en">
                <a:solidFill>
                  <a:srgbClr val="000000"/>
                </a:solidFill>
                <a:latin typeface="Roboto"/>
                <a:ea typeface="Roboto"/>
                <a:cs typeface="Roboto"/>
                <a:sym typeface="Roboto"/>
              </a:rPr>
              <a:t>R</a:t>
            </a:r>
            <a:r>
              <a:rPr lang="en" sz="1400">
                <a:solidFill>
                  <a:srgbClr val="000000"/>
                </a:solidFill>
                <a:latin typeface="Roboto"/>
                <a:ea typeface="Roboto"/>
                <a:cs typeface="Roboto"/>
                <a:sym typeface="Roboto"/>
              </a:rPr>
              <a:t>emove the stipulations in Section 1, Article II of the Virginia Constitution that disenfranchise citizens convicted of a felony and those adjudicated to be mentally incompetent.</a:t>
            </a:r>
            <a:endParaRPr sz="1400">
              <a:solidFill>
                <a:srgbClr val="00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200"/>
          </a:p>
        </p:txBody>
      </p:sp>
      <p:pic>
        <p:nvPicPr>
          <p:cNvPr id="90" name="Google Shape;90;p2"/>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f11664f2ad_0_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sz="2400">
                <a:solidFill>
                  <a:srgbClr val="444746"/>
                </a:solidFill>
                <a:latin typeface="Roboto"/>
                <a:ea typeface="Roboto"/>
                <a:cs typeface="Roboto"/>
                <a:sym typeface="Roboto"/>
              </a:rPr>
              <a:t>LWVUS positions</a:t>
            </a:r>
            <a:endParaRPr sz="2400"/>
          </a:p>
        </p:txBody>
      </p:sp>
      <p:sp>
        <p:nvSpPr>
          <p:cNvPr id="96" name="Google Shape;96;g2f11664f2ad_0_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400">
                <a:solidFill>
                  <a:schemeClr val="dk1"/>
                </a:solidFill>
                <a:latin typeface="Roboto"/>
                <a:ea typeface="Roboto"/>
                <a:cs typeface="Roboto"/>
                <a:sym typeface="Roboto"/>
              </a:rPr>
              <a:t>Current positions: </a:t>
            </a:r>
            <a:r>
              <a:rPr lang="en" sz="1400" u="sng">
                <a:solidFill>
                  <a:srgbClr val="1155CC"/>
                </a:solidFill>
                <a:latin typeface="Roboto"/>
                <a:ea typeface="Roboto"/>
                <a:cs typeface="Roboto"/>
                <a:sym typeface="Roboto"/>
                <a:hlinkClick r:id="rId3">
                  <a:extLst>
                    <a:ext uri="{A12FA001-AC4F-418D-AE19-62706E023703}">
                      <ahyp:hlinkClr val="tx"/>
                    </a:ext>
                  </a:extLst>
                </a:hlinkClick>
              </a:rPr>
              <a:t>https://www.lwv.org/sites/default/files/2023-02/LWV_ImpactOnIssues2022-2024.pdf</a:t>
            </a:r>
            <a:r>
              <a:rPr lang="en" sz="1400">
                <a:solidFill>
                  <a:srgbClr val="222222"/>
                </a:solidFill>
                <a:latin typeface="Roboto"/>
                <a:ea typeface="Roboto"/>
                <a:cs typeface="Roboto"/>
                <a:sym typeface="Roboto"/>
              </a:rPr>
              <a:t> </a:t>
            </a:r>
            <a:endParaRPr sz="1400">
              <a:solidFill>
                <a:srgbClr val="222222"/>
              </a:solidFill>
              <a:latin typeface="Roboto"/>
              <a:ea typeface="Roboto"/>
              <a:cs typeface="Roboto"/>
              <a:sym typeface="Roboto"/>
            </a:endParaRPr>
          </a:p>
          <a:p>
            <a:pPr indent="-317500" lvl="0" marL="596900" rtl="0" algn="l">
              <a:lnSpc>
                <a:spcPct val="115000"/>
              </a:lnSpc>
              <a:spcBef>
                <a:spcPts val="1000"/>
              </a:spcBef>
              <a:spcAft>
                <a:spcPts val="0"/>
              </a:spcAft>
              <a:buClr>
                <a:srgbClr val="222222"/>
              </a:buClr>
              <a:buSzPts val="1400"/>
              <a:buFont typeface="Roboto"/>
              <a:buChar char="●"/>
            </a:pPr>
            <a:r>
              <a:rPr lang="en" sz="1400">
                <a:solidFill>
                  <a:srgbClr val="222222"/>
                </a:solidFill>
                <a:latin typeface="Roboto"/>
                <a:ea typeface="Roboto"/>
                <a:cs typeface="Roboto"/>
                <a:sym typeface="Roboto"/>
              </a:rPr>
              <a:t>Under League Principles…The League of Women Voters believes every citizen should be protected in the right to vote… </a:t>
            </a:r>
            <a:r>
              <a:rPr lang="en" sz="1400">
                <a:solidFill>
                  <a:srgbClr val="222222"/>
                </a:solidFill>
                <a:latin typeface="Roboto"/>
                <a:ea typeface="Roboto"/>
                <a:cs typeface="Roboto"/>
                <a:sym typeface="Roboto"/>
              </a:rPr>
              <a:t>(p. 10)</a:t>
            </a:r>
            <a:endParaRPr sz="1400">
              <a:solidFill>
                <a:srgbClr val="222222"/>
              </a:solidFill>
              <a:latin typeface="Roboto"/>
              <a:ea typeface="Roboto"/>
              <a:cs typeface="Roboto"/>
              <a:sym typeface="Roboto"/>
            </a:endParaRPr>
          </a:p>
          <a:p>
            <a:pPr indent="-317500" lvl="0" marL="596900" rtl="0" algn="l">
              <a:lnSpc>
                <a:spcPct val="115000"/>
              </a:lnSpc>
              <a:spcBef>
                <a:spcPts val="0"/>
              </a:spcBef>
              <a:spcAft>
                <a:spcPts val="0"/>
              </a:spcAft>
              <a:buClr>
                <a:srgbClr val="222222"/>
              </a:buClr>
              <a:buSzPts val="1400"/>
              <a:buChar char="●"/>
            </a:pPr>
            <a:r>
              <a:rPr lang="en" sz="1400">
                <a:solidFill>
                  <a:srgbClr val="222222"/>
                </a:solidFill>
                <a:latin typeface="Roboto"/>
                <a:ea typeface="Roboto"/>
                <a:cs typeface="Roboto"/>
                <a:sym typeface="Roboto"/>
              </a:rPr>
              <a:t>…massive systemic reforms needed to protect and improve our democracy. These reforms include preventing barriers to the ballot box, </a:t>
            </a:r>
            <a:r>
              <a:rPr b="1" lang="en" sz="1400">
                <a:solidFill>
                  <a:srgbClr val="222222"/>
                </a:solidFill>
                <a:latin typeface="Roboto"/>
                <a:ea typeface="Roboto"/>
                <a:cs typeface="Roboto"/>
                <a:sym typeface="Roboto"/>
              </a:rPr>
              <a:t>ending felony disenfranchisement</a:t>
            </a:r>
            <a:r>
              <a:rPr lang="en" sz="1400">
                <a:solidFill>
                  <a:srgbClr val="222222"/>
                </a:solidFill>
                <a:latin typeface="Roboto"/>
                <a:ea typeface="Roboto"/>
                <a:cs typeface="Roboto"/>
                <a:sym typeface="Roboto"/>
              </a:rPr>
              <a:t>… </a:t>
            </a:r>
            <a:r>
              <a:rPr lang="en" sz="1400">
                <a:solidFill>
                  <a:srgbClr val="222222"/>
                </a:solidFill>
                <a:latin typeface="Roboto"/>
                <a:ea typeface="Roboto"/>
                <a:cs typeface="Roboto"/>
                <a:sym typeface="Roboto"/>
              </a:rPr>
              <a:t>(p. 22) </a:t>
            </a:r>
            <a:endParaRPr sz="1400">
              <a:latin typeface="Roboto"/>
              <a:ea typeface="Roboto"/>
              <a:cs typeface="Roboto"/>
              <a:sym typeface="Roboto"/>
            </a:endParaRPr>
          </a:p>
        </p:txBody>
      </p:sp>
      <p:pic>
        <p:nvPicPr>
          <p:cNvPr id="97" name="Google Shape;97;g2f11664f2ad_0_1"/>
          <p:cNvPicPr preferRelativeResize="0"/>
          <p:nvPr/>
        </p:nvPicPr>
        <p:blipFill rotWithShape="1">
          <a:blip r:embed="rId4">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f11664f2ad_0_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sz="2400">
                <a:solidFill>
                  <a:srgbClr val="444746"/>
                </a:solidFill>
                <a:latin typeface="Roboto"/>
                <a:ea typeface="Roboto"/>
                <a:cs typeface="Roboto"/>
                <a:sym typeface="Roboto"/>
              </a:rPr>
              <a:t>Retain LWV-VA positions</a:t>
            </a:r>
            <a:endParaRPr sz="2400"/>
          </a:p>
        </p:txBody>
      </p:sp>
      <p:sp>
        <p:nvSpPr>
          <p:cNvPr id="103" name="Google Shape;103;g2f11664f2ad_0_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Current position: </a:t>
            </a:r>
            <a:r>
              <a:rPr lang="en" sz="1400" u="sng">
                <a:solidFill>
                  <a:srgbClr val="1155CC"/>
                </a:solidFill>
                <a:latin typeface="Roboto"/>
                <a:ea typeface="Roboto"/>
                <a:cs typeface="Roboto"/>
                <a:sym typeface="Roboto"/>
                <a:hlinkClick r:id="rId3">
                  <a:extLst>
                    <a:ext uri="{A12FA001-AC4F-418D-AE19-62706E023703}">
                      <ahyp:hlinkClr val="tx"/>
                    </a:ext>
                  </a:extLst>
                </a:hlinkClick>
              </a:rPr>
              <a:t>https://my.lwv.org/sites/default/files/lwv_va_positions_full_2023.pdf</a:t>
            </a:r>
            <a:r>
              <a:rPr lang="en" sz="1400">
                <a:solidFill>
                  <a:srgbClr val="222222"/>
                </a:solidFill>
                <a:latin typeface="Roboto"/>
                <a:ea typeface="Roboto"/>
                <a:cs typeface="Roboto"/>
                <a:sym typeface="Roboto"/>
              </a:rPr>
              <a:t> </a:t>
            </a:r>
            <a:endParaRPr sz="1400">
              <a:solidFill>
                <a:srgbClr val="222222"/>
              </a:solidFill>
              <a:latin typeface="Roboto"/>
              <a:ea typeface="Roboto"/>
              <a:cs typeface="Roboto"/>
              <a:sym typeface="Roboto"/>
            </a:endParaRPr>
          </a:p>
          <a:p>
            <a:pPr indent="0" lvl="0" marL="0" rtl="0" algn="l">
              <a:lnSpc>
                <a:spcPct val="115000"/>
              </a:lnSpc>
              <a:spcBef>
                <a:spcPts val="1000"/>
              </a:spcBef>
              <a:spcAft>
                <a:spcPts val="0"/>
              </a:spcAft>
              <a:buNone/>
            </a:pPr>
            <a:r>
              <a:rPr lang="en" sz="1400">
                <a:solidFill>
                  <a:srgbClr val="222222"/>
                </a:solidFill>
                <a:latin typeface="Roboto"/>
                <a:ea typeface="Roboto"/>
                <a:cs typeface="Roboto"/>
                <a:sym typeface="Roboto"/>
              </a:rPr>
              <a:t>The League of Women Voters of Virginia believes that democratic government depends on the informed and active participation of its citizens; that </a:t>
            </a:r>
            <a:r>
              <a:rPr b="1" lang="en" sz="1400">
                <a:solidFill>
                  <a:srgbClr val="222222"/>
                </a:solidFill>
                <a:latin typeface="Roboto"/>
                <a:ea typeface="Roboto"/>
                <a:cs typeface="Roboto"/>
                <a:sym typeface="Roboto"/>
              </a:rPr>
              <a:t>voting is a right and responsibility</a:t>
            </a:r>
            <a:r>
              <a:rPr lang="en" sz="1400">
                <a:solidFill>
                  <a:srgbClr val="222222"/>
                </a:solidFill>
                <a:latin typeface="Roboto"/>
                <a:ea typeface="Roboto"/>
                <a:cs typeface="Roboto"/>
                <a:sym typeface="Roboto"/>
              </a:rPr>
              <a:t>. </a:t>
            </a:r>
            <a:r>
              <a:rPr lang="en" sz="1400">
                <a:solidFill>
                  <a:srgbClr val="222222"/>
                </a:solidFill>
                <a:latin typeface="Roboto"/>
                <a:ea typeface="Roboto"/>
                <a:cs typeface="Roboto"/>
                <a:sym typeface="Roboto"/>
              </a:rPr>
              <a:t>(p. 5)</a:t>
            </a:r>
            <a:endParaRPr sz="1400">
              <a:solidFill>
                <a:srgbClr val="222222"/>
              </a:solidFill>
              <a:latin typeface="Roboto"/>
              <a:ea typeface="Roboto"/>
              <a:cs typeface="Roboto"/>
              <a:sym typeface="Roboto"/>
            </a:endParaRPr>
          </a:p>
          <a:p>
            <a:pPr indent="0" lvl="0" marL="0" rtl="0" algn="l">
              <a:lnSpc>
                <a:spcPct val="115000"/>
              </a:lnSpc>
              <a:spcBef>
                <a:spcPts val="1000"/>
              </a:spcBef>
              <a:spcAft>
                <a:spcPts val="0"/>
              </a:spcAft>
              <a:buNone/>
            </a:pPr>
            <a:r>
              <a:rPr lang="en" sz="1400">
                <a:solidFill>
                  <a:srgbClr val="222222"/>
                </a:solidFill>
                <a:latin typeface="Roboto"/>
                <a:ea typeface="Roboto"/>
                <a:cs typeface="Roboto"/>
                <a:sym typeface="Roboto"/>
              </a:rPr>
              <a:t>The League of Women Voters of Virginia:</a:t>
            </a:r>
            <a:endParaRPr sz="1400">
              <a:solidFill>
                <a:srgbClr val="222222"/>
              </a:solidFill>
              <a:latin typeface="Roboto"/>
              <a:ea typeface="Roboto"/>
              <a:cs typeface="Roboto"/>
              <a:sym typeface="Roboto"/>
            </a:endParaRPr>
          </a:p>
          <a:p>
            <a:pPr indent="-317500" lvl="0" marL="596900" rtl="0" algn="l">
              <a:lnSpc>
                <a:spcPct val="115000"/>
              </a:lnSpc>
              <a:spcBef>
                <a:spcPts val="0"/>
              </a:spcBef>
              <a:spcAft>
                <a:spcPts val="0"/>
              </a:spcAft>
              <a:buClr>
                <a:srgbClr val="222222"/>
              </a:buClr>
              <a:buSzPts val="1400"/>
              <a:buChar char="●"/>
            </a:pPr>
            <a:r>
              <a:rPr b="1" lang="en" sz="1400">
                <a:solidFill>
                  <a:srgbClr val="222222"/>
                </a:solidFill>
                <a:latin typeface="Roboto"/>
                <a:ea typeface="Roboto"/>
                <a:cs typeface="Roboto"/>
                <a:sym typeface="Roboto"/>
              </a:rPr>
              <a:t>opposes land ownership or literacy as requirements to vote.</a:t>
            </a:r>
            <a:r>
              <a:rPr lang="en" sz="1400">
                <a:solidFill>
                  <a:srgbClr val="222222"/>
                </a:solidFill>
                <a:latin typeface="Roboto"/>
                <a:ea typeface="Roboto"/>
                <a:cs typeface="Roboto"/>
                <a:sym typeface="Roboto"/>
              </a:rPr>
              <a:t> </a:t>
            </a:r>
            <a:r>
              <a:rPr lang="en" sz="1400">
                <a:solidFill>
                  <a:srgbClr val="222222"/>
                </a:solidFill>
                <a:latin typeface="Roboto"/>
                <a:ea typeface="Roboto"/>
                <a:cs typeface="Roboto"/>
                <a:sym typeface="Roboto"/>
              </a:rPr>
              <a:t>(p. 6)</a:t>
            </a:r>
            <a:endParaRPr sz="1400">
              <a:solidFill>
                <a:srgbClr val="222222"/>
              </a:solidFill>
              <a:latin typeface="Roboto"/>
              <a:ea typeface="Roboto"/>
              <a:cs typeface="Roboto"/>
              <a:sym typeface="Roboto"/>
            </a:endParaRPr>
          </a:p>
          <a:p>
            <a:pPr indent="-317500" lvl="0" marL="596900" rtl="0" algn="l">
              <a:lnSpc>
                <a:spcPct val="115000"/>
              </a:lnSpc>
              <a:spcBef>
                <a:spcPts val="0"/>
              </a:spcBef>
              <a:spcAft>
                <a:spcPts val="0"/>
              </a:spcAft>
              <a:buClr>
                <a:srgbClr val="222222"/>
              </a:buClr>
              <a:buSzPts val="1400"/>
              <a:buFont typeface="Roboto"/>
              <a:buChar char="●"/>
            </a:pPr>
            <a:r>
              <a:rPr b="1" lang="en" sz="1400">
                <a:solidFill>
                  <a:srgbClr val="222222"/>
                </a:solidFill>
                <a:latin typeface="Roboto"/>
                <a:ea typeface="Roboto"/>
                <a:cs typeface="Roboto"/>
                <a:sym typeface="Roboto"/>
              </a:rPr>
              <a:t>opposes measures that seek to infringe on this fundamental right</a:t>
            </a:r>
            <a:r>
              <a:rPr lang="en" sz="1400">
                <a:solidFill>
                  <a:srgbClr val="222222"/>
                </a:solidFill>
                <a:latin typeface="Roboto"/>
                <a:ea typeface="Roboto"/>
                <a:cs typeface="Roboto"/>
                <a:sym typeface="Roboto"/>
              </a:rPr>
              <a:t> or create barriers to voters casting ballots. Voter suppression efforts can include but are not limited to: manipulation of the registration process; policies that make voting difficult, time consuming or dangerous; </a:t>
            </a:r>
            <a:r>
              <a:rPr b="1" lang="en" sz="1400">
                <a:solidFill>
                  <a:srgbClr val="222222"/>
                </a:solidFill>
                <a:highlight>
                  <a:schemeClr val="lt1"/>
                </a:highlight>
                <a:latin typeface="Roboto"/>
                <a:ea typeface="Roboto"/>
                <a:cs typeface="Roboto"/>
                <a:sym typeface="Roboto"/>
              </a:rPr>
              <a:t>felon disenfranchisement</a:t>
            </a:r>
            <a:r>
              <a:rPr lang="en" sz="1400">
                <a:solidFill>
                  <a:srgbClr val="222222"/>
                </a:solidFill>
                <a:highlight>
                  <a:schemeClr val="lt1"/>
                </a:highlight>
                <a:latin typeface="Roboto"/>
                <a:ea typeface="Roboto"/>
                <a:cs typeface="Roboto"/>
                <a:sym typeface="Roboto"/>
              </a:rPr>
              <a:t>; </a:t>
            </a:r>
            <a:r>
              <a:rPr lang="en" sz="1400">
                <a:solidFill>
                  <a:srgbClr val="222222"/>
                </a:solidFill>
                <a:latin typeface="Roboto"/>
                <a:ea typeface="Roboto"/>
                <a:cs typeface="Roboto"/>
                <a:sym typeface="Roboto"/>
              </a:rPr>
              <a:t>and disinformation that confuses voters or discourages them from casting their vote. </a:t>
            </a:r>
            <a:r>
              <a:rPr lang="en" sz="1400">
                <a:solidFill>
                  <a:srgbClr val="222222"/>
                </a:solidFill>
                <a:latin typeface="Roboto"/>
                <a:ea typeface="Roboto"/>
                <a:cs typeface="Roboto"/>
                <a:sym typeface="Roboto"/>
              </a:rPr>
              <a:t>(p. 11)</a:t>
            </a:r>
            <a:endParaRPr sz="1400">
              <a:solidFill>
                <a:srgbClr val="222222"/>
              </a:solidFill>
              <a:latin typeface="Roboto"/>
              <a:ea typeface="Roboto"/>
              <a:cs typeface="Roboto"/>
              <a:sym typeface="Roboto"/>
            </a:endParaRPr>
          </a:p>
          <a:p>
            <a:pPr indent="0" lvl="0" marL="0" rtl="0" algn="l">
              <a:lnSpc>
                <a:spcPct val="115000"/>
              </a:lnSpc>
              <a:spcBef>
                <a:spcPts val="0"/>
              </a:spcBef>
              <a:spcAft>
                <a:spcPts val="0"/>
              </a:spcAft>
              <a:buNone/>
            </a:pPr>
            <a:r>
              <a:rPr lang="en" sz="1400">
                <a:solidFill>
                  <a:srgbClr val="222222"/>
                </a:solidFill>
                <a:latin typeface="Roboto"/>
                <a:ea typeface="Roboto"/>
                <a:cs typeface="Roboto"/>
                <a:sym typeface="Roboto"/>
              </a:rPr>
              <a:t>The procedure should be identical for all </a:t>
            </a:r>
            <a:r>
              <a:rPr b="1" lang="en" sz="1400">
                <a:solidFill>
                  <a:srgbClr val="222222"/>
                </a:solidFill>
                <a:highlight>
                  <a:schemeClr val="lt1"/>
                </a:highlight>
                <a:latin typeface="Roboto"/>
                <a:ea typeface="Roboto"/>
                <a:cs typeface="Roboto"/>
                <a:sym typeface="Roboto"/>
              </a:rPr>
              <a:t>felons</a:t>
            </a:r>
            <a:r>
              <a:rPr lang="en" sz="1400">
                <a:solidFill>
                  <a:srgbClr val="222222"/>
                </a:solidFill>
                <a:latin typeface="Roboto"/>
                <a:ea typeface="Roboto"/>
                <a:cs typeface="Roboto"/>
                <a:sym typeface="Roboto"/>
              </a:rPr>
              <a:t> </a:t>
            </a:r>
            <a:r>
              <a:rPr b="1" lang="en" sz="1400">
                <a:solidFill>
                  <a:srgbClr val="222222"/>
                </a:solidFill>
                <a:latin typeface="Roboto"/>
                <a:ea typeface="Roboto"/>
                <a:cs typeface="Roboto"/>
                <a:sym typeface="Roboto"/>
              </a:rPr>
              <a:t>regardless of the nature of their crime </a:t>
            </a:r>
            <a:r>
              <a:rPr lang="en" sz="1400">
                <a:solidFill>
                  <a:srgbClr val="222222"/>
                </a:solidFill>
                <a:latin typeface="Roboto"/>
                <a:ea typeface="Roboto"/>
                <a:cs typeface="Roboto"/>
                <a:sym typeface="Roboto"/>
              </a:rPr>
              <a:t>(p.44)</a:t>
            </a:r>
            <a:endParaRPr b="1" sz="1300">
              <a:latin typeface="Roboto"/>
              <a:ea typeface="Roboto"/>
              <a:cs typeface="Roboto"/>
              <a:sym typeface="Roboto"/>
            </a:endParaRPr>
          </a:p>
        </p:txBody>
      </p:sp>
      <p:pic>
        <p:nvPicPr>
          <p:cNvPr id="104" name="Google Shape;104;g2f11664f2ad_0_6"/>
          <p:cNvPicPr preferRelativeResize="0"/>
          <p:nvPr/>
        </p:nvPicPr>
        <p:blipFill rotWithShape="1">
          <a:blip r:embed="rId4">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f11664f2ad_0_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sz="2400">
                <a:solidFill>
                  <a:srgbClr val="444746"/>
                </a:solidFill>
                <a:latin typeface="Roboto"/>
                <a:ea typeface="Roboto"/>
                <a:cs typeface="Roboto"/>
                <a:sym typeface="Roboto"/>
              </a:rPr>
              <a:t>Federal laws</a:t>
            </a:r>
            <a:endParaRPr sz="2400">
              <a:latin typeface="Roboto"/>
              <a:ea typeface="Roboto"/>
              <a:cs typeface="Roboto"/>
              <a:sym typeface="Roboto"/>
            </a:endParaRPr>
          </a:p>
        </p:txBody>
      </p:sp>
      <p:sp>
        <p:nvSpPr>
          <p:cNvPr id="110" name="Google Shape;110;g2f11664f2ad_0_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833"/>
              </a:lnSpc>
              <a:spcBef>
                <a:spcPts val="0"/>
              </a:spcBef>
              <a:spcAft>
                <a:spcPts val="0"/>
              </a:spcAft>
              <a:buSzPts val="1800"/>
              <a:buNone/>
            </a:pPr>
            <a:r>
              <a:rPr lang="en" sz="1400">
                <a:solidFill>
                  <a:schemeClr val="dk1"/>
                </a:solidFill>
                <a:latin typeface="Roboto"/>
                <a:ea typeface="Roboto"/>
                <a:cs typeface="Roboto"/>
                <a:sym typeface="Roboto"/>
              </a:rPr>
              <a:t>The U.S. Constitution and Voting Rights</a:t>
            </a:r>
            <a:endParaRPr sz="1400">
              <a:solidFill>
                <a:schemeClr val="dk1"/>
              </a:solidFill>
              <a:latin typeface="Roboto"/>
              <a:ea typeface="Roboto"/>
              <a:cs typeface="Roboto"/>
              <a:sym typeface="Roboto"/>
            </a:endParaRPr>
          </a:p>
          <a:p>
            <a:pPr indent="0" lvl="0" marL="457200" rtl="0" algn="l">
              <a:lnSpc>
                <a:spcPct val="115833"/>
              </a:lnSpc>
              <a:spcBef>
                <a:spcPts val="0"/>
              </a:spcBef>
              <a:spcAft>
                <a:spcPts val="0"/>
              </a:spcAft>
              <a:buSzPts val="1800"/>
              <a:buNone/>
            </a:pPr>
            <a:r>
              <a:rPr lang="en" sz="1400">
                <a:solidFill>
                  <a:schemeClr val="dk1"/>
                </a:solidFill>
                <a:latin typeface="Roboto"/>
                <a:ea typeface="Roboto"/>
                <a:cs typeface="Roboto"/>
                <a:sym typeface="Roboto"/>
              </a:rPr>
              <a:t>Under Article 1, Section 2 of the U.S. Constitution, the states were vested with the authority to determine who should vote, and the related “times, places and manner” under which this right should be exercised. </a:t>
            </a:r>
            <a:endParaRPr sz="1400">
              <a:solidFill>
                <a:schemeClr val="dk1"/>
              </a:solidFill>
              <a:latin typeface="Roboto"/>
              <a:ea typeface="Roboto"/>
              <a:cs typeface="Roboto"/>
              <a:sym typeface="Roboto"/>
            </a:endParaRPr>
          </a:p>
          <a:p>
            <a:pPr indent="0" lvl="0" marL="457200" rtl="0" algn="l">
              <a:lnSpc>
                <a:spcPct val="115833"/>
              </a:lnSpc>
              <a:spcBef>
                <a:spcPts val="800"/>
              </a:spcBef>
              <a:spcAft>
                <a:spcPts val="800"/>
              </a:spcAft>
              <a:buSzPts val="1800"/>
              <a:buNone/>
            </a:pPr>
            <a:r>
              <a:rPr lang="en" sz="1400">
                <a:solidFill>
                  <a:schemeClr val="dk1"/>
                </a:solidFill>
                <a:latin typeface="Roboto"/>
                <a:ea typeface="Roboto"/>
                <a:cs typeface="Roboto"/>
                <a:sym typeface="Roboto"/>
              </a:rPr>
              <a:t>Subsequent Amendments including the 14th, 15th, 19th, 24th and 26th, further defined the states’ authority. The 14th and 15th Amendments, along with the 13th Amendment, are commonly referred to as the Reconstruction Amendments and focus on: the abolishment of chattel slavery (13th); equal protection under the law (14th); and male suffrage without regard to prior enslavement or African descent (15th). Post Reconstruction, the 14th and 15th Amendments were not enforced.</a:t>
            </a:r>
            <a:endParaRPr sz="1400">
              <a:latin typeface="Roboto"/>
              <a:ea typeface="Roboto"/>
              <a:cs typeface="Roboto"/>
              <a:sym typeface="Roboto"/>
            </a:endParaRPr>
          </a:p>
        </p:txBody>
      </p:sp>
      <p:pic>
        <p:nvPicPr>
          <p:cNvPr id="111" name="Google Shape;111;g2f11664f2ad_0_11"/>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f11664f2ad_0_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2400">
                <a:solidFill>
                  <a:srgbClr val="444746"/>
                </a:solidFill>
                <a:latin typeface="Roboto"/>
                <a:ea typeface="Roboto"/>
                <a:cs typeface="Roboto"/>
                <a:sym typeface="Roboto"/>
              </a:rPr>
              <a:t>Federal laws (continued)</a:t>
            </a:r>
            <a:endParaRPr sz="2400">
              <a:latin typeface="Roboto"/>
              <a:ea typeface="Roboto"/>
              <a:cs typeface="Roboto"/>
              <a:sym typeface="Roboto"/>
            </a:endParaRPr>
          </a:p>
          <a:p>
            <a:pPr indent="0" lvl="0" marL="0" rtl="0" algn="l">
              <a:lnSpc>
                <a:spcPct val="100000"/>
              </a:lnSpc>
              <a:spcBef>
                <a:spcPts val="0"/>
              </a:spcBef>
              <a:spcAft>
                <a:spcPts val="0"/>
              </a:spcAft>
              <a:buSzPts val="2800"/>
              <a:buNone/>
            </a:pPr>
            <a:r>
              <a:t/>
            </a:r>
            <a:endParaRPr sz="2400">
              <a:latin typeface="Roboto"/>
              <a:ea typeface="Roboto"/>
              <a:cs typeface="Roboto"/>
              <a:sym typeface="Roboto"/>
            </a:endParaRPr>
          </a:p>
        </p:txBody>
      </p:sp>
      <p:sp>
        <p:nvSpPr>
          <p:cNvPr id="117" name="Google Shape;117;g2f11664f2ad_0_6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833"/>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The 19th Amendment (1920)—Women's Suffrage</a:t>
            </a:r>
            <a:endParaRPr sz="1400">
              <a:solidFill>
                <a:schemeClr val="dk1"/>
              </a:solidFill>
              <a:highlight>
                <a:srgbClr val="FFFFFF"/>
              </a:highlight>
              <a:latin typeface="Roboto"/>
              <a:ea typeface="Roboto"/>
              <a:cs typeface="Roboto"/>
              <a:sym typeface="Roboto"/>
            </a:endParaRPr>
          </a:p>
          <a:p>
            <a:pPr indent="-317500" lvl="0" marL="457200" rtl="0" algn="l">
              <a:lnSpc>
                <a:spcPct val="115833"/>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The 1965 Voting Rights Act (1965)</a:t>
            </a:r>
            <a:endParaRPr sz="1400">
              <a:solidFill>
                <a:schemeClr val="dk1"/>
              </a:solidFill>
              <a:latin typeface="Roboto"/>
              <a:ea typeface="Roboto"/>
              <a:cs typeface="Roboto"/>
              <a:sym typeface="Roboto"/>
            </a:endParaRPr>
          </a:p>
          <a:p>
            <a:pPr indent="-317500" lvl="1" marL="914400" rtl="0" algn="l">
              <a:lnSpc>
                <a:spcPct val="115833"/>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Pre-clearance; </a:t>
            </a:r>
            <a:r>
              <a:rPr i="1" lang="en" sz="1400">
                <a:solidFill>
                  <a:schemeClr val="dk1"/>
                </a:solidFill>
                <a:latin typeface="Roboto"/>
                <a:ea typeface="Roboto"/>
                <a:cs typeface="Roboto"/>
                <a:sym typeface="Roboto"/>
              </a:rPr>
              <a:t>Shelby Co. v. Holder</a:t>
            </a:r>
            <a:r>
              <a:rPr lang="en">
                <a:solidFill>
                  <a:schemeClr val="dk1"/>
                </a:solidFill>
                <a:latin typeface="Roboto"/>
                <a:ea typeface="Roboto"/>
                <a:cs typeface="Roboto"/>
                <a:sym typeface="Roboto"/>
              </a:rPr>
              <a:t> (</a:t>
            </a:r>
            <a:r>
              <a:rPr lang="en" sz="1400">
                <a:solidFill>
                  <a:schemeClr val="dk1"/>
                </a:solidFill>
                <a:latin typeface="Roboto"/>
                <a:ea typeface="Roboto"/>
                <a:cs typeface="Roboto"/>
                <a:sym typeface="Roboto"/>
              </a:rPr>
              <a:t>2013) and </a:t>
            </a:r>
            <a:r>
              <a:rPr i="1" lang="en" sz="1400">
                <a:solidFill>
                  <a:schemeClr val="dk1"/>
                </a:solidFill>
                <a:latin typeface="Roboto"/>
                <a:ea typeface="Roboto"/>
                <a:cs typeface="Roboto"/>
                <a:sym typeface="Roboto"/>
              </a:rPr>
              <a:t>Brnovich v. DNC</a:t>
            </a:r>
            <a:r>
              <a:rPr lang="en" sz="1400">
                <a:solidFill>
                  <a:schemeClr val="dk1"/>
                </a:solidFill>
                <a:latin typeface="Roboto"/>
                <a:ea typeface="Roboto"/>
                <a:cs typeface="Roboto"/>
                <a:sym typeface="Roboto"/>
              </a:rPr>
              <a:t> (2021)</a:t>
            </a:r>
            <a:endParaRPr sz="1400">
              <a:solidFill>
                <a:schemeClr val="dk1"/>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chemeClr val="dk1"/>
              </a:buClr>
              <a:buSzPts val="1400"/>
              <a:buFont typeface="Roboto"/>
              <a:buChar char="●"/>
            </a:pPr>
            <a:r>
              <a:rPr lang="en" sz="1400">
                <a:solidFill>
                  <a:schemeClr val="dk1"/>
                </a:solidFill>
                <a:highlight>
                  <a:srgbClr val="FFFFFF"/>
                </a:highlight>
                <a:latin typeface="Roboto"/>
                <a:ea typeface="Roboto"/>
                <a:cs typeface="Roboto"/>
                <a:sym typeface="Roboto"/>
              </a:rPr>
              <a:t>The 26th Amendment (1971)—Lowering the Voting Age from 21 to 18</a:t>
            </a:r>
            <a:endParaRPr sz="1400">
              <a:solidFill>
                <a:schemeClr val="dk1"/>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chemeClr val="dk1"/>
              </a:buClr>
              <a:buSzPts val="1400"/>
              <a:buFont typeface="Roboto"/>
              <a:buChar char="●"/>
            </a:pPr>
            <a:r>
              <a:rPr lang="en" sz="1400">
                <a:solidFill>
                  <a:schemeClr val="dk1"/>
                </a:solidFill>
                <a:highlight>
                  <a:srgbClr val="FFFFFF"/>
                </a:highlight>
                <a:latin typeface="Roboto"/>
                <a:ea typeface="Roboto"/>
                <a:cs typeface="Roboto"/>
                <a:sym typeface="Roboto"/>
              </a:rPr>
              <a:t>The 24th Amendment (Removal of Poll Taxes) (1964) &amp; </a:t>
            </a:r>
            <a:r>
              <a:rPr lang="en" sz="1400">
                <a:solidFill>
                  <a:schemeClr val="dk1"/>
                </a:solidFill>
                <a:latin typeface="Roboto"/>
                <a:ea typeface="Roboto"/>
                <a:cs typeface="Roboto"/>
                <a:sym typeface="Roboto"/>
              </a:rPr>
              <a:t>The National Voter Registration Act (NVRA) (aka Motor Voter Act) (1993)</a:t>
            </a:r>
            <a:r>
              <a:rPr lang="en" sz="1400">
                <a:solidFill>
                  <a:schemeClr val="dk1"/>
                </a:solidFill>
                <a:highlight>
                  <a:srgbClr val="FFFFFF"/>
                </a:highlight>
                <a:latin typeface="Roboto"/>
                <a:ea typeface="Roboto"/>
                <a:cs typeface="Roboto"/>
                <a:sym typeface="Roboto"/>
              </a:rPr>
              <a:t>–widespread voter registration</a:t>
            </a:r>
            <a:endParaRPr sz="1400">
              <a:solidFill>
                <a:schemeClr val="dk1"/>
              </a:solidFill>
              <a:highlight>
                <a:srgbClr val="FFFFFF"/>
              </a:highlight>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sz="1400">
                <a:solidFill>
                  <a:schemeClr val="dk1"/>
                </a:solidFill>
                <a:highlight>
                  <a:srgbClr val="FFFFFF"/>
                </a:highlight>
                <a:latin typeface="Roboto"/>
                <a:ea typeface="Roboto"/>
                <a:cs typeface="Roboto"/>
                <a:sym typeface="Roboto"/>
              </a:rPr>
              <a:t>Uniformed and Overseas Citizens Absentee Voting Act (UOCAVA) (1986)--absentee voting</a:t>
            </a:r>
            <a:endParaRPr sz="1400">
              <a:solidFill>
                <a:schemeClr val="dk1"/>
              </a:solidFill>
              <a:highlight>
                <a:srgbClr val="FFFFFF"/>
              </a:highlight>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sz="1400">
                <a:solidFill>
                  <a:schemeClr val="dk1"/>
                </a:solidFill>
                <a:highlight>
                  <a:srgbClr val="FFFFFF"/>
                </a:highlight>
                <a:latin typeface="Roboto"/>
                <a:ea typeface="Roboto"/>
                <a:cs typeface="Roboto"/>
                <a:sym typeface="Roboto"/>
              </a:rPr>
              <a:t>Americans with Disabilities Act (ADA) (1990)--ensures full and equal access to voting</a:t>
            </a:r>
            <a:endParaRPr sz="1400">
              <a:solidFill>
                <a:schemeClr val="dk1"/>
              </a:solidFill>
              <a:highlight>
                <a:srgbClr val="FFFFFF"/>
              </a:highlight>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The Help America Vote Act (HAVA) (2002)--minimum standards for states to conduct elections</a:t>
            </a:r>
            <a:endParaRPr sz="1400">
              <a:latin typeface="Roboto"/>
              <a:ea typeface="Roboto"/>
              <a:cs typeface="Roboto"/>
              <a:sym typeface="Roboto"/>
            </a:endParaRPr>
          </a:p>
        </p:txBody>
      </p:sp>
      <p:pic>
        <p:nvPicPr>
          <p:cNvPr id="118" name="Google Shape;118;g2f11664f2ad_0_66"/>
          <p:cNvPicPr preferRelativeResize="0"/>
          <p:nvPr/>
        </p:nvPicPr>
        <p:blipFill rotWithShape="1">
          <a:blip r:embed="rId3">
            <a:alphaModFix/>
          </a:blip>
          <a:srcRect b="0" l="0" r="0" t="0"/>
          <a:stretch/>
        </p:blipFill>
        <p:spPr>
          <a:xfrm>
            <a:off x="5886977" y="4526447"/>
            <a:ext cx="3257027" cy="617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